
<file path=[Content_Types].xml><?xml version="1.0" encoding="utf-8"?>
<Types xmlns="http://schemas.openxmlformats.org/package/2006/content-types">
  <Default Extension="glb" ContentType="model/gltf.binary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1"/>
  </p:notesMasterIdLst>
  <p:sldIdLst>
    <p:sldId id="256" r:id="rId2"/>
    <p:sldId id="257" r:id="rId3"/>
    <p:sldId id="258" r:id="rId4"/>
    <p:sldId id="280" r:id="rId5"/>
    <p:sldId id="281" r:id="rId6"/>
    <p:sldId id="282" r:id="rId7"/>
    <p:sldId id="283" r:id="rId8"/>
    <p:sldId id="284" r:id="rId9"/>
    <p:sldId id="265" r:id="rId10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F3"/>
    <a:srgbClr val="FFA100"/>
    <a:srgbClr val="FFB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6" d="100"/>
          <a:sy n="56" d="100"/>
        </p:scale>
        <p:origin x="514" y="34"/>
      </p:cViewPr>
      <p:guideLst>
        <p:guide orient="horz" pos="344"/>
        <p:guide pos="6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05.03.2021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online.lifeliqe.com/app/scene/p_aleo_trilobit?LP=true&amp;blind=false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eologic_Clock_with_events_and_periods.svg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commons.wikimedia.org/wiki/User:Hardwig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User:Woudloper" TargetMode="External"/><Relationship Id="rId5" Type="http://schemas.openxmlformats.org/officeDocument/2006/relationships/hyperlink" Target="https://commons.wikimedia.org/wiki/Template:PD-US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commons.wikimedia.org/wiki/File:Geologic_time_scale.jpg" TargetMode="External"/><Relationship Id="rId9" Type="http://schemas.openxmlformats.org/officeDocument/2006/relationships/hyperlink" Target="https://commons.wikimedia.org/wiki/Template:PD-sel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nline.lifeliqe.com/app/scene/p_zver_bunecna_sten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17/06/relationships/model3d" Target="../media/model3d1.glb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online.lifeliqe.com/app/scene/p_clov_zvireci_bunka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nline.lifeliqe.com/app/scene/p_aleo_trilobi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hyperlink" Target="https://online.lifeliqe.com/app/scene/p_geol_slozeni_pud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lifeliqe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0469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50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75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cs-CZ" sz="3200" spc="-10" dirty="0" err="1">
                <a:solidFill>
                  <a:srgbClr val="FFFFFF"/>
                </a:solidFill>
                <a:cs typeface="Source Sans Pro Light"/>
              </a:rPr>
              <a:t>High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School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719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 dirty="0">
                <a:solidFill>
                  <a:srgbClr val="FFFFFF"/>
                </a:solidFill>
                <a:cs typeface="Source Sans Pro Light"/>
              </a:rPr>
              <a:t>Grade: </a:t>
            </a:r>
            <a:r>
              <a:rPr lang="cs-CZ" sz="3200" spc="-5" dirty="0">
                <a:solidFill>
                  <a:srgbClr val="FFFFFF"/>
                </a:solidFill>
                <a:cs typeface="Source Sans Pro Light"/>
              </a:rPr>
              <a:t>9 - 12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975100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-96044" y="3289300"/>
            <a:ext cx="96774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Earth‘s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 </a:t>
            </a: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history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:</a:t>
            </a:r>
          </a:p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Spread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 </a:t>
            </a: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of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 </a:t>
            </a: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life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894556" y="53466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778584" y="5632723"/>
            <a:ext cx="7888372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00A0EF"/>
                </a:solidFill>
                <a:cs typeface="Source Sans Pro Light"/>
              </a:rPr>
              <a:t>Earth </a:t>
            </a:r>
            <a:r>
              <a:rPr lang="en-US" sz="3200" spc="-10" dirty="0">
                <a:solidFill>
                  <a:srgbClr val="00A0EF"/>
                </a:solidFill>
                <a:cs typeface="Source Sans Pro Light"/>
              </a:rPr>
              <a:t>and </a:t>
            </a:r>
            <a:r>
              <a:rPr lang="en-US" sz="3200" spc="-20" dirty="0">
                <a:solidFill>
                  <a:srgbClr val="00A0EF"/>
                </a:solidFill>
                <a:cs typeface="Source Sans Pro Light"/>
              </a:rPr>
              <a:t>space </a:t>
            </a:r>
            <a:r>
              <a:rPr lang="en-US" sz="3200" spc="-5" dirty="0">
                <a:solidFill>
                  <a:srgbClr val="00A0EF"/>
                </a:solidFill>
                <a:cs typeface="Source Sans Pro Light"/>
              </a:rPr>
              <a:t>science, </a:t>
            </a:r>
            <a:r>
              <a:rPr lang="en-US" sz="3200" dirty="0">
                <a:solidFill>
                  <a:srgbClr val="00A0EF"/>
                </a:solidFill>
                <a:cs typeface="Source Sans Pro Light"/>
              </a:rPr>
              <a:t>Geology, </a:t>
            </a:r>
            <a:r>
              <a:rPr lang="en-US" sz="3200" spc="-5" dirty="0">
                <a:solidFill>
                  <a:srgbClr val="00A0EF"/>
                </a:solidFill>
                <a:cs typeface="Source Sans Pro Light"/>
              </a:rPr>
              <a:t>Life science,  Plant </a:t>
            </a:r>
            <a:r>
              <a:rPr lang="en-US" sz="3200" dirty="0">
                <a:solidFill>
                  <a:srgbClr val="00A0EF"/>
                </a:solidFill>
                <a:cs typeface="Source Sans Pro Light"/>
              </a:rPr>
              <a:t>Biology, </a:t>
            </a:r>
            <a:r>
              <a:rPr lang="en-US" sz="3200" spc="-5" dirty="0">
                <a:solidFill>
                  <a:srgbClr val="00A0EF"/>
                </a:solidFill>
                <a:cs typeface="Source Sans Pro Light"/>
              </a:rPr>
              <a:t>Animal </a:t>
            </a:r>
            <a:r>
              <a:rPr lang="en-US" sz="3200" dirty="0">
                <a:solidFill>
                  <a:srgbClr val="00A0EF"/>
                </a:solidFill>
                <a:cs typeface="Source Sans Pro Light"/>
              </a:rPr>
              <a:t>Biology,</a:t>
            </a:r>
            <a:r>
              <a:rPr lang="en-US" sz="3200" spc="-5" dirty="0">
                <a:solidFill>
                  <a:srgbClr val="00A0EF"/>
                </a:solidFill>
                <a:cs typeface="Source Sans Pro Light"/>
              </a:rPr>
              <a:t> </a:t>
            </a:r>
            <a:r>
              <a:rPr lang="en-US" sz="3200" spc="-10" dirty="0">
                <a:solidFill>
                  <a:srgbClr val="00A0EF"/>
                </a:solidFill>
                <a:cs typeface="Source Sans Pro Light"/>
              </a:rPr>
              <a:t>Paleontology</a:t>
            </a:r>
            <a:endParaRPr lang="en-US" sz="3200" dirty="0">
              <a:cs typeface="Source Sans Pr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6CA5EA-8906-472F-B33D-C56FC0D2F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56" y="6718300"/>
            <a:ext cx="4343400" cy="1628344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6FAA29D4-A2FA-404C-9D91-9EBF10C126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1" t="4762" r="10942" b="-111"/>
          <a:stretch/>
        </p:blipFill>
        <p:spPr>
          <a:xfrm>
            <a:off x="7765588" y="1112119"/>
            <a:ext cx="11244725" cy="98084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CEFDA-5CD8-4BF3-B8D7-7506B506BAD8}"/>
              </a:ext>
            </a:extLst>
          </p:cNvPr>
          <p:cNvSpPr/>
          <p:nvPr/>
        </p:nvSpPr>
        <p:spPr>
          <a:xfrm>
            <a:off x="11791156" y="9886434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Click to open in Lifeliqe</a:t>
            </a:r>
            <a:endParaRPr lang="cs-CZ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CEBAE09-0673-42EE-A624-9FAE35C6F7D8}"/>
              </a:ext>
            </a:extLst>
          </p:cNvPr>
          <p:cNvGrpSpPr/>
          <p:nvPr/>
        </p:nvGrpSpPr>
        <p:grpSpPr>
          <a:xfrm>
            <a:off x="-19844" y="2755900"/>
            <a:ext cx="4876800" cy="828000"/>
            <a:chOff x="-1" y="546100"/>
            <a:chExt cx="4876800" cy="828000"/>
          </a:xfrm>
          <a:solidFill>
            <a:srgbClr val="FFBF00"/>
          </a:solidFill>
        </p:grpSpPr>
        <p:sp>
          <p:nvSpPr>
            <p:cNvPr id="36" name="object 25">
              <a:extLst>
                <a:ext uri="{FF2B5EF4-FFF2-40B4-BE49-F238E27FC236}">
                  <a16:creationId xmlns:a16="http://schemas.microsoft.com/office/drawing/2014/main" id="{4C12DBE4-6D4B-410F-B7DD-520E6F9B6D7B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92B44168-9989-49AF-8E21-AC858530E13B}"/>
                </a:ext>
              </a:extLst>
            </p:cNvPr>
            <p:cNvSpPr/>
            <p:nvPr/>
          </p:nvSpPr>
          <p:spPr>
            <a:xfrm>
              <a:off x="1620042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58CDDD-68BE-4380-812E-133E69C8B3D5}"/>
              </a:ext>
            </a:extLst>
          </p:cNvPr>
          <p:cNvGrpSpPr/>
          <p:nvPr/>
        </p:nvGrpSpPr>
        <p:grpSpPr>
          <a:xfrm>
            <a:off x="-1" y="546100"/>
            <a:ext cx="3942557" cy="828000"/>
            <a:chOff x="-1" y="546100"/>
            <a:chExt cx="3942557" cy="828000"/>
          </a:xfrm>
        </p:grpSpPr>
        <p:sp>
          <p:nvSpPr>
            <p:cNvPr id="39" name="object 25">
              <a:extLst>
                <a:ext uri="{FF2B5EF4-FFF2-40B4-BE49-F238E27FC236}">
                  <a16:creationId xmlns:a16="http://schemas.microsoft.com/office/drawing/2014/main" id="{5A020846-1323-47F4-B18B-3AF59F8CDC56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25">
              <a:extLst>
                <a:ext uri="{FF2B5EF4-FFF2-40B4-BE49-F238E27FC236}">
                  <a16:creationId xmlns:a16="http://schemas.microsoft.com/office/drawing/2014/main" id="{F36A3760-3BE0-4C4B-BE2F-B9246BC50326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cs typeface="Source Sans Pro Light"/>
              </a:rPr>
              <a:t>Lesson</a:t>
            </a:r>
            <a:r>
              <a:rPr sz="2800" spc="-6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10" dirty="0">
                <a:solidFill>
                  <a:srgbClr val="FFFFFF"/>
                </a:solidFill>
                <a:cs typeface="Source Sans Pro Light"/>
              </a:rPr>
              <a:t>overview</a:t>
            </a:r>
            <a:endParaRPr sz="2800" dirty="0">
              <a:cs typeface="Source Sans Pr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550" y="1689100"/>
            <a:ext cx="17220406" cy="83612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planet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Earth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more than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4.6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billion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year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history,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over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course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which it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has  undergone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substantial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changes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in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conditions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offers life.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All living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organisms have had 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lang="en-US" spc="-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adapt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these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changes;</a:t>
            </a:r>
            <a:r>
              <a:rPr lang="en-US" spc="-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those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that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were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unable</a:t>
            </a:r>
            <a:r>
              <a:rPr lang="en-US" spc="-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died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5" dirty="0">
                <a:solidFill>
                  <a:srgbClr val="231F20"/>
                </a:solidFill>
                <a:cs typeface="Source Sans Pro Light"/>
              </a:rPr>
              <a:t>out.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However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survivors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have</a:t>
            </a:r>
            <a:r>
              <a:rPr lang="en-US" spc="-5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also  contributed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creation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and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alteration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these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life conditions.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This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process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mutual  influence between different elements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environment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called coevolution, and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has  contributed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considerably to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changing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our</a:t>
            </a:r>
            <a:r>
              <a:rPr lang="en-US" spc="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planet.</a:t>
            </a:r>
            <a:endParaRPr lang="en-US" dirty="0">
              <a:cs typeface="Source Sans Pr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1550" y="3870007"/>
            <a:ext cx="7085806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 marR="130175" indent="-116839">
              <a:lnSpc>
                <a:spcPct val="100000"/>
              </a:lnSpc>
              <a:spcBef>
                <a:spcPts val="100"/>
              </a:spcBef>
              <a:buChar char="•"/>
              <a:tabLst>
                <a:tab pos="116839" algn="l"/>
              </a:tabLst>
            </a:pP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Learn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about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evolution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development of Earth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life forms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which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have  inhabited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it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since its</a:t>
            </a:r>
            <a:r>
              <a:rPr lang="en-US" spc="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creation.</a:t>
            </a:r>
            <a:endParaRPr lang="en-US" dirty="0">
              <a:cs typeface="Source Sans Pro Light"/>
            </a:endParaRPr>
          </a:p>
          <a:p>
            <a:pPr marL="116205" marR="5080" indent="-103505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Understand</a:t>
            </a:r>
            <a:r>
              <a:rPr lang="en-US" spc="-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factors</a:t>
            </a:r>
            <a:r>
              <a:rPr lang="en-US" spc="-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which</a:t>
            </a:r>
            <a:r>
              <a:rPr lang="en-US" spc="-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have</a:t>
            </a:r>
            <a:r>
              <a:rPr lang="en-US" spc="-2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contributed</a:t>
            </a:r>
            <a:r>
              <a:rPr lang="en-US" spc="-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lang="en-US" spc="-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formation</a:t>
            </a:r>
            <a:r>
              <a:rPr lang="en-US" spc="-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</a:t>
            </a:r>
            <a:r>
              <a:rPr lang="en-US" spc="-2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environments</a:t>
            </a:r>
            <a:r>
              <a:rPr lang="en-US" spc="-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on  Earth over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its history.</a:t>
            </a:r>
            <a:endParaRPr lang="en-US" dirty="0">
              <a:cs typeface="Source Sans Pro Light"/>
            </a:endParaRPr>
          </a:p>
          <a:p>
            <a:pPr marL="116205" indent="-103505">
              <a:lnSpc>
                <a:spcPct val="100000"/>
              </a:lnSpc>
              <a:buChar char="•"/>
              <a:tabLst>
                <a:tab pos="116839" algn="l"/>
              </a:tabLst>
            </a:pPr>
            <a:r>
              <a:rPr lang="en-US" spc="5" dirty="0">
                <a:solidFill>
                  <a:srgbClr val="231F20"/>
                </a:solidFill>
                <a:cs typeface="Source Sans Pro Light"/>
              </a:rPr>
              <a:t>Observe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mutual influence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living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nature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Earth’s</a:t>
            </a:r>
            <a:r>
              <a:rPr lang="en-US" spc="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systems.</a:t>
            </a:r>
            <a:endParaRPr lang="en-US" dirty="0">
              <a:cs typeface="Source Sans Pr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73429" y="3915295"/>
            <a:ext cx="7497375" cy="2821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Bacteria, Prokaryotes, Eukaryotes,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Animal Cell, Plant Cell, Soil, Geologic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ages</a:t>
            </a:r>
            <a:endParaRPr lang="en-US" dirty="0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956" y="2948045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sz="2800" spc="-3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objectives</a:t>
            </a:r>
            <a:endParaRPr sz="2800" dirty="0">
              <a:cs typeface="Source Sans Pr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44731" y="2755900"/>
            <a:ext cx="3256756" cy="828000"/>
          </a:xfrm>
          <a:custGeom>
            <a:avLst/>
            <a:gdLst/>
            <a:ahLst/>
            <a:cxnLst/>
            <a:rect l="l" t="t" r="r" b="b"/>
            <a:pathLst>
              <a:path w="1909445" h="437514">
                <a:moveTo>
                  <a:pt x="1690241" y="0"/>
                </a:moveTo>
                <a:lnTo>
                  <a:pt x="0" y="0"/>
                </a:lnTo>
                <a:lnTo>
                  <a:pt x="0" y="437154"/>
                </a:lnTo>
                <a:lnTo>
                  <a:pt x="1690241" y="437154"/>
                </a:lnTo>
                <a:lnTo>
                  <a:pt x="1740359" y="431381"/>
                </a:lnTo>
                <a:lnTo>
                  <a:pt x="1786366" y="414937"/>
                </a:lnTo>
                <a:lnTo>
                  <a:pt x="1826950" y="389135"/>
                </a:lnTo>
                <a:lnTo>
                  <a:pt x="1860800" y="355285"/>
                </a:lnTo>
                <a:lnTo>
                  <a:pt x="1886602" y="314701"/>
                </a:lnTo>
                <a:lnTo>
                  <a:pt x="1903046" y="268694"/>
                </a:lnTo>
                <a:lnTo>
                  <a:pt x="1908818" y="218577"/>
                </a:lnTo>
                <a:lnTo>
                  <a:pt x="1903046" y="168459"/>
                </a:lnTo>
                <a:lnTo>
                  <a:pt x="1886602" y="122452"/>
                </a:lnTo>
                <a:lnTo>
                  <a:pt x="1860800" y="81868"/>
                </a:lnTo>
                <a:lnTo>
                  <a:pt x="1826950" y="48018"/>
                </a:lnTo>
                <a:lnTo>
                  <a:pt x="1786366" y="22216"/>
                </a:lnTo>
                <a:lnTo>
                  <a:pt x="1740359" y="5772"/>
                </a:lnTo>
                <a:lnTo>
                  <a:pt x="1690241" y="0"/>
                </a:lnTo>
                <a:close/>
              </a:path>
            </a:pathLst>
          </a:custGeom>
          <a:solidFill>
            <a:srgbClr val="FFA0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9310687" y="2948045"/>
            <a:ext cx="24780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5" dirty="0">
                <a:solidFill>
                  <a:srgbClr val="FFFFFF"/>
                </a:solidFill>
                <a:cs typeface="Source Sans Pro Light"/>
              </a:rPr>
              <a:t>K</a:t>
            </a:r>
            <a:r>
              <a:rPr sz="2800" spc="25" dirty="0">
                <a:solidFill>
                  <a:srgbClr val="FFFFFF"/>
                </a:solidFill>
                <a:cs typeface="Source Sans Pro Light"/>
              </a:rPr>
              <a:t>e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ywo</a:t>
            </a:r>
            <a:r>
              <a:rPr sz="2800" spc="-20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-794" y="5727700"/>
            <a:ext cx="3256757" cy="82800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82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665162" y="5919845"/>
            <a:ext cx="25618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30" dirty="0">
                <a:solidFill>
                  <a:srgbClr val="FFFFFF"/>
                </a:solidFill>
                <a:cs typeface="Source Sans Pro Light"/>
              </a:rPr>
              <a:t>S</a:t>
            </a:r>
            <a:r>
              <a:rPr sz="2800" spc="-40" dirty="0">
                <a:solidFill>
                  <a:srgbClr val="FFFFFF"/>
                </a:solidFill>
                <a:cs typeface="Source Sans Pro Light"/>
              </a:rPr>
              <a:t>t</a:t>
            </a:r>
            <a:r>
              <a:rPr sz="2800" spc="-10" dirty="0">
                <a:solidFill>
                  <a:srgbClr val="FFFFFF"/>
                </a:solidFill>
                <a:cs typeface="Source Sans Pro Light"/>
              </a:rPr>
              <a:t>anda</a:t>
            </a:r>
            <a:r>
              <a:rPr sz="2800" spc="-25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8973E99A-82D2-4906-BCA7-288F78C0637F}"/>
              </a:ext>
            </a:extLst>
          </p:cNvPr>
          <p:cNvSpPr txBox="1"/>
          <p:nvPr/>
        </p:nvSpPr>
        <p:spPr>
          <a:xfrm>
            <a:off x="2799556" y="7327900"/>
            <a:ext cx="15316200" cy="21121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400"/>
              </a:lnSpc>
              <a:spcBef>
                <a:spcPts val="18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Initiate and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participate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effectively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range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collaborative 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discussions (one-on-one, in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groups, and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teacher-led)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with diverse 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partners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grades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9–10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topics,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texts,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and</a:t>
            </a:r>
            <a:r>
              <a:rPr sz="1600" b="0" spc="2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issues.</a:t>
            </a:r>
            <a:endParaRPr sz="1600" dirty="0">
              <a:cs typeface="Source Sans Pro Light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12160DFB-511B-4BD8-B1AF-5948AB73B2FB}"/>
              </a:ext>
            </a:extLst>
          </p:cNvPr>
          <p:cNvSpPr txBox="1"/>
          <p:nvPr/>
        </p:nvSpPr>
        <p:spPr>
          <a:xfrm>
            <a:off x="2799556" y="8039100"/>
            <a:ext cx="15316200" cy="39074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400"/>
              </a:lnSpc>
              <a:spcBef>
                <a:spcPts val="18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Present information,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findings,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and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supporting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evidence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clearly, 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concisely, and logically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such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that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listeners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can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follow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the line of 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reasoning and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organization,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development,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substance,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and style 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are appropriate to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purpose,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audience, and</a:t>
            </a:r>
            <a:r>
              <a:rPr sz="1600" b="0" spc="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task.</a:t>
            </a:r>
            <a:endParaRPr sz="1600" dirty="0">
              <a:cs typeface="Source Sans Pro Light"/>
            </a:endParaRPr>
          </a:p>
        </p:txBody>
      </p:sp>
      <p:sp>
        <p:nvSpPr>
          <p:cNvPr id="46" name="object 22">
            <a:extLst>
              <a:ext uri="{FF2B5EF4-FFF2-40B4-BE49-F238E27FC236}">
                <a16:creationId xmlns:a16="http://schemas.microsoft.com/office/drawing/2014/main" id="{6FA05833-24B6-4BDC-8D76-84188CDE1AA4}"/>
              </a:ext>
            </a:extLst>
          </p:cNvPr>
          <p:cNvSpPr txBox="1"/>
          <p:nvPr/>
        </p:nvSpPr>
        <p:spPr>
          <a:xfrm>
            <a:off x="2799556" y="8928100"/>
            <a:ext cx="15316200" cy="39074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400"/>
              </a:lnSpc>
              <a:spcBef>
                <a:spcPts val="18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Make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strategic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use of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digital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media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(e.g.,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textual, graphical,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audio,  visual, and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interactive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elements)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presentations to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enhance  understanding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of findings,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reasoning, and evidence</a:t>
            </a:r>
            <a:br>
              <a:rPr lang="cs-CZ" sz="1600" b="0" spc="-5" dirty="0">
                <a:solidFill>
                  <a:srgbClr val="231F20"/>
                </a:solidFill>
                <a:cs typeface="Source Sans Pro Light"/>
              </a:rPr>
            </a:b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and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add  interest.</a:t>
            </a:r>
            <a:endParaRPr sz="1600" dirty="0">
              <a:cs typeface="Source Sans Pro Light"/>
            </a:endParaRPr>
          </a:p>
        </p:txBody>
      </p:sp>
      <p:sp>
        <p:nvSpPr>
          <p:cNvPr id="47" name="object 23">
            <a:extLst>
              <a:ext uri="{FF2B5EF4-FFF2-40B4-BE49-F238E27FC236}">
                <a16:creationId xmlns:a16="http://schemas.microsoft.com/office/drawing/2014/main" id="{3144941D-D685-4876-BA03-4B4A38C682B4}"/>
              </a:ext>
            </a:extLst>
          </p:cNvPr>
          <p:cNvSpPr txBox="1"/>
          <p:nvPr/>
        </p:nvSpPr>
        <p:spPr>
          <a:xfrm>
            <a:off x="2799614" y="9817100"/>
            <a:ext cx="15318547" cy="21121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Construct an argument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based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evidence about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simultaneous  coevolution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Earth’s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systems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and life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on</a:t>
            </a:r>
            <a:r>
              <a:rPr sz="1600" b="0" spc="3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Earth.</a:t>
            </a:r>
            <a:endParaRPr sz="1600" dirty="0">
              <a:cs typeface="Source Sans Pro Light"/>
            </a:endParaRPr>
          </a:p>
        </p:txBody>
      </p:sp>
      <p:sp>
        <p:nvSpPr>
          <p:cNvPr id="48" name="object 24">
            <a:extLst>
              <a:ext uri="{FF2B5EF4-FFF2-40B4-BE49-F238E27FC236}">
                <a16:creationId xmlns:a16="http://schemas.microsoft.com/office/drawing/2014/main" id="{D661DA31-A39A-4AF3-9A20-75D5CA2C8558}"/>
              </a:ext>
            </a:extLst>
          </p:cNvPr>
          <p:cNvSpPr txBox="1"/>
          <p:nvPr/>
        </p:nvSpPr>
        <p:spPr>
          <a:xfrm>
            <a:off x="988101" y="6696705"/>
            <a:ext cx="1582856" cy="80111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600" b="1" i="1" dirty="0">
                <a:solidFill>
                  <a:srgbClr val="231F20"/>
                </a:solidFill>
                <a:cs typeface="Source Sans Pro"/>
              </a:rPr>
              <a:t>Common </a:t>
            </a:r>
            <a:r>
              <a:rPr sz="1600" b="1" i="1" spc="-5" dirty="0">
                <a:solidFill>
                  <a:srgbClr val="231F20"/>
                </a:solidFill>
                <a:cs typeface="Source Sans Pro"/>
              </a:rPr>
              <a:t>Core</a:t>
            </a:r>
            <a:endParaRPr lang="cs-CZ" sz="1600" b="1" i="1" spc="-5" dirty="0">
              <a:solidFill>
                <a:srgbClr val="231F20"/>
              </a:solidFill>
              <a:cs typeface="Source Sans Pro"/>
            </a:endParaRPr>
          </a:p>
          <a:p>
            <a:pPr marL="12700" marR="5080">
              <a:lnSpc>
                <a:spcPts val="1400"/>
              </a:lnSpc>
              <a:spcBef>
                <a:spcPts val="180"/>
              </a:spcBef>
            </a:pPr>
            <a:endParaRPr lang="cs-CZ" sz="1600" i="1" spc="-5" dirty="0">
              <a:solidFill>
                <a:srgbClr val="231F20"/>
              </a:solidFill>
              <a:cs typeface="Source Sans Pro"/>
            </a:endParaRPr>
          </a:p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CCSS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ELA-Literacy 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SL.9-10.1</a:t>
            </a:r>
            <a:endParaRPr sz="1600" dirty="0">
              <a:cs typeface="Source Sans Pro Light"/>
            </a:endParaRPr>
          </a:p>
        </p:txBody>
      </p:sp>
      <p:sp>
        <p:nvSpPr>
          <p:cNvPr id="49" name="object 25">
            <a:extLst>
              <a:ext uri="{FF2B5EF4-FFF2-40B4-BE49-F238E27FC236}">
                <a16:creationId xmlns:a16="http://schemas.microsoft.com/office/drawing/2014/main" id="{B94F2BB8-D9D4-40CC-A268-0857B99FFF86}"/>
              </a:ext>
            </a:extLst>
          </p:cNvPr>
          <p:cNvSpPr txBox="1"/>
          <p:nvPr/>
        </p:nvSpPr>
        <p:spPr>
          <a:xfrm>
            <a:off x="988100" y="8026583"/>
            <a:ext cx="219864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solidFill>
                  <a:srgbClr val="231F20"/>
                </a:solidFill>
                <a:cs typeface="Source Sans Pro Light"/>
              </a:rPr>
              <a:t>SL.9-10.4</a:t>
            </a:r>
            <a:endParaRPr sz="1600" dirty="0">
              <a:cs typeface="Source Sans Pro Light"/>
            </a:endParaRPr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69306839-0A87-4F03-A91A-C0AB5DF8F570}"/>
              </a:ext>
            </a:extLst>
          </p:cNvPr>
          <p:cNvSpPr txBox="1"/>
          <p:nvPr/>
        </p:nvSpPr>
        <p:spPr>
          <a:xfrm>
            <a:off x="988100" y="8915583"/>
            <a:ext cx="219864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dirty="0">
                <a:solidFill>
                  <a:srgbClr val="231F20"/>
                </a:solidFill>
                <a:cs typeface="Source Sans Pro Light"/>
              </a:rPr>
              <a:t>SL.9-10.5</a:t>
            </a:r>
            <a:endParaRPr sz="1600" dirty="0">
              <a:cs typeface="Source Sans Pro Light"/>
            </a:endParaRPr>
          </a:p>
        </p:txBody>
      </p:sp>
      <p:sp>
        <p:nvSpPr>
          <p:cNvPr id="51" name="object 27">
            <a:extLst>
              <a:ext uri="{FF2B5EF4-FFF2-40B4-BE49-F238E27FC236}">
                <a16:creationId xmlns:a16="http://schemas.microsoft.com/office/drawing/2014/main" id="{C1C252DE-F43F-4E36-A185-FC57FF8FA0B7}"/>
              </a:ext>
            </a:extLst>
          </p:cNvPr>
          <p:cNvSpPr txBox="1"/>
          <p:nvPr/>
        </p:nvSpPr>
        <p:spPr>
          <a:xfrm>
            <a:off x="988100" y="9626783"/>
            <a:ext cx="2564289" cy="387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0"/>
              </a:lnSpc>
              <a:spcBef>
                <a:spcPts val="100"/>
              </a:spcBef>
            </a:pPr>
            <a:r>
              <a:rPr sz="1600" b="1" i="1" spc="-5" dirty="0">
                <a:solidFill>
                  <a:srgbClr val="231F20"/>
                </a:solidFill>
                <a:cs typeface="Source Sans Pro"/>
              </a:rPr>
              <a:t>NGSS</a:t>
            </a:r>
            <a:endParaRPr sz="1600" b="1" dirty="0">
              <a:cs typeface="Source Sans Pro"/>
            </a:endParaRPr>
          </a:p>
          <a:p>
            <a:pPr marL="12700">
              <a:lnSpc>
                <a:spcPts val="1420"/>
              </a:lnSpc>
            </a:pPr>
            <a:r>
              <a:rPr sz="1600" b="0" dirty="0">
                <a:solidFill>
                  <a:srgbClr val="231F20"/>
                </a:solidFill>
                <a:cs typeface="Source Sans Pro Light"/>
              </a:rPr>
              <a:t>HS-ESS2-7</a:t>
            </a:r>
            <a:endParaRPr sz="1600" dirty="0">
              <a:cs typeface="Source Sans Pro Ligh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7831B4C-B48B-493A-A2FE-2F6B3A051D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F9674FC-8548-490C-ABAA-974AB1D65E17}"/>
              </a:ext>
            </a:extLst>
          </p:cNvPr>
          <p:cNvGrpSpPr/>
          <p:nvPr/>
        </p:nvGrpSpPr>
        <p:grpSpPr>
          <a:xfrm>
            <a:off x="-1" y="546100"/>
            <a:ext cx="3942557" cy="828000"/>
            <a:chOff x="-1" y="546100"/>
            <a:chExt cx="3942557" cy="828000"/>
          </a:xfrm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E700753F-F950-425F-8F38-BB262F52CB14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35BA21ED-C169-40DA-9BD9-4DDE2AFFD62C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30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1.</a:t>
            </a:r>
            <a:r>
              <a:rPr lang="cs-CZ" sz="28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Introduction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0406" cy="237500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In</a:t>
            </a:r>
            <a:r>
              <a:rPr lang="en-US" spc="-6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6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first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two</a:t>
            </a:r>
            <a:r>
              <a:rPr lang="en-US" spc="-6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lessons</a:t>
            </a:r>
            <a:r>
              <a:rPr lang="en-US" spc="-6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this</a:t>
            </a:r>
            <a:r>
              <a:rPr lang="en-US" spc="-6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series</a:t>
            </a:r>
            <a:r>
              <a:rPr lang="en-US" spc="-60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(“Earth’s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history:</a:t>
            </a:r>
            <a:r>
              <a:rPr lang="en-US" spc="-6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5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beginning”</a:t>
            </a:r>
            <a:r>
              <a:rPr lang="en-US" spc="-6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60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“Earth’s</a:t>
            </a:r>
            <a:r>
              <a:rPr lang="en-US" spc="-5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history:</a:t>
            </a:r>
            <a:r>
              <a:rPr lang="en-US" spc="-6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blue planet”), </a:t>
            </a:r>
            <a:r>
              <a:rPr lang="en-US" dirty="0">
                <a:cs typeface="Source Sans Pro Light"/>
              </a:rPr>
              <a:t>we discussed the </a:t>
            </a:r>
            <a:r>
              <a:rPr lang="en-US" spc="-5" dirty="0">
                <a:cs typeface="Source Sans Pro Light"/>
              </a:rPr>
              <a:t>formation </a:t>
            </a:r>
            <a:r>
              <a:rPr lang="en-US" dirty="0">
                <a:cs typeface="Source Sans Pro Light"/>
              </a:rPr>
              <a:t>of our </a:t>
            </a:r>
            <a:r>
              <a:rPr lang="en-US" spc="-5" dirty="0">
                <a:cs typeface="Source Sans Pro Light"/>
              </a:rPr>
              <a:t>planet and </a:t>
            </a:r>
            <a:r>
              <a:rPr lang="en-US" dirty="0">
                <a:cs typeface="Source Sans Pro Light"/>
              </a:rPr>
              <a:t>the subsequent </a:t>
            </a:r>
            <a:r>
              <a:rPr lang="en-US" spc="-10" dirty="0">
                <a:cs typeface="Source Sans Pro Light"/>
              </a:rPr>
              <a:t>moderation</a:t>
            </a:r>
            <a:br>
              <a:rPr lang="cs-CZ" spc="-10" dirty="0">
                <a:cs typeface="Source Sans Pro Light"/>
              </a:rPr>
            </a:br>
            <a:r>
              <a:rPr lang="en-US" dirty="0">
                <a:cs typeface="Source Sans Pro Light"/>
              </a:rPr>
              <a:t>of the </a:t>
            </a:r>
            <a:r>
              <a:rPr lang="en-US" spc="-10" dirty="0">
                <a:cs typeface="Source Sans Pro Light"/>
              </a:rPr>
              <a:t>extreme </a:t>
            </a:r>
            <a:r>
              <a:rPr lang="en-US" spc="-5" dirty="0">
                <a:cs typeface="Source Sans Pro Light"/>
              </a:rPr>
              <a:t>conditions </a:t>
            </a:r>
            <a:r>
              <a:rPr lang="en-US" dirty="0">
                <a:cs typeface="Source Sans Pro Light"/>
              </a:rPr>
              <a:t>on </a:t>
            </a:r>
            <a:r>
              <a:rPr lang="en-US" spc="-5" dirty="0">
                <a:cs typeface="Source Sans Pro Light"/>
              </a:rPr>
              <a:t>its </a:t>
            </a:r>
            <a:r>
              <a:rPr lang="en-US" spc="-10" dirty="0">
                <a:cs typeface="Source Sans Pro Light"/>
              </a:rPr>
              <a:t>surface. </a:t>
            </a:r>
            <a:r>
              <a:rPr lang="en-US" dirty="0">
                <a:cs typeface="Source Sans Pro Light"/>
              </a:rPr>
              <a:t>This lesson will </a:t>
            </a:r>
            <a:r>
              <a:rPr lang="en-US" spc="-5" dirty="0">
                <a:cs typeface="Source Sans Pro Light"/>
              </a:rPr>
              <a:t>be </a:t>
            </a:r>
            <a:r>
              <a:rPr lang="en-US" spc="-10" dirty="0">
                <a:cs typeface="Source Sans Pro Light"/>
              </a:rPr>
              <a:t>dedicated to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expansion </a:t>
            </a:r>
            <a:r>
              <a:rPr lang="en-US" dirty="0">
                <a:cs typeface="Source Sans Pro Light"/>
              </a:rPr>
              <a:t>of  living </a:t>
            </a:r>
            <a:r>
              <a:rPr lang="en-US" spc="-5" dirty="0">
                <a:cs typeface="Source Sans Pro Light"/>
              </a:rPr>
              <a:t>organisms </a:t>
            </a:r>
            <a:r>
              <a:rPr lang="en-US" dirty="0">
                <a:cs typeface="Source Sans Pro Light"/>
              </a:rPr>
              <a:t>in </a:t>
            </a:r>
            <a:r>
              <a:rPr lang="en-US" spc="-15" dirty="0">
                <a:cs typeface="Source Sans Pro Light"/>
              </a:rPr>
              <a:t>Earth’s </a:t>
            </a:r>
            <a:r>
              <a:rPr lang="en-US" spc="-10" dirty="0">
                <a:cs typeface="Source Sans Pro Light"/>
              </a:rPr>
              <a:t>oceans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their </a:t>
            </a:r>
            <a:r>
              <a:rPr lang="en-US" spc="-10" dirty="0">
                <a:cs typeface="Source Sans Pro Light"/>
              </a:rPr>
              <a:t>later colonization </a:t>
            </a:r>
            <a:r>
              <a:rPr lang="en-US" dirty="0">
                <a:cs typeface="Source Sans Pro Light"/>
              </a:rPr>
              <a:t>of </a:t>
            </a:r>
            <a:r>
              <a:rPr lang="en-US" spc="10" dirty="0">
                <a:cs typeface="Source Sans Pro Light"/>
              </a:rPr>
              <a:t>dry </a:t>
            </a:r>
            <a:r>
              <a:rPr lang="en-US" spc="-5" dirty="0">
                <a:cs typeface="Source Sans Pro Light"/>
              </a:rPr>
              <a:t>land. </a:t>
            </a:r>
            <a:r>
              <a:rPr lang="en-US" dirty="0">
                <a:cs typeface="Source Sans Pro Light"/>
              </a:rPr>
              <a:t>This </a:t>
            </a:r>
            <a:r>
              <a:rPr lang="en-US" spc="-10" dirty="0">
                <a:cs typeface="Source Sans Pro Light"/>
              </a:rPr>
              <a:t>was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beginning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evolution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variety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life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seen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during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later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periods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history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our  </a:t>
            </a:r>
            <a:r>
              <a:rPr lang="en-US" spc="-5" dirty="0">
                <a:cs typeface="Source Sans Pro Light"/>
              </a:rPr>
              <a:t>planet.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Begin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class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review,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discussing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previous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development</a:t>
            </a:r>
            <a:br>
              <a:rPr lang="cs-CZ" dirty="0">
                <a:cs typeface="Source Sans Pro Light"/>
              </a:rPr>
            </a:br>
            <a:r>
              <a:rPr lang="en-US" dirty="0">
                <a:cs typeface="Source Sans Pro Light"/>
              </a:rPr>
              <a:t>of  the</a:t>
            </a:r>
            <a:r>
              <a:rPr lang="en-US" spc="-5" dirty="0">
                <a:cs typeface="Source Sans Pro Light"/>
              </a:rPr>
              <a:t> planet: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spcBef>
                <a:spcPts val="1215"/>
              </a:spcBef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What was Earth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like </a:t>
            </a:r>
            <a:r>
              <a:rPr lang="en-US" i="1" spc="-15" dirty="0">
                <a:solidFill>
                  <a:srgbClr val="231F20"/>
                </a:solidFill>
                <a:cs typeface="Source Sans Pro Light"/>
              </a:rPr>
              <a:t>after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its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formation 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from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 solar</a:t>
            </a:r>
            <a:r>
              <a:rPr lang="en-US" i="1" spc="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nebula?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</a:t>
            </a:r>
            <a:r>
              <a:rPr lang="en-US" i="1" spc="-3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were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conditions</a:t>
            </a:r>
            <a:r>
              <a:rPr lang="en-US" i="1" spc="-3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on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its</a:t>
            </a:r>
            <a:r>
              <a:rPr lang="en-US" i="1" spc="-3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surface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and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in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atmosphere</a:t>
            </a:r>
            <a:r>
              <a:rPr lang="en-US" i="1" spc="-3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15" dirty="0">
                <a:solidFill>
                  <a:srgbClr val="231F20"/>
                </a:solidFill>
                <a:cs typeface="Source Sans Pro Light"/>
              </a:rPr>
              <a:t>after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its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surface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cooled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down?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Which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conditions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made the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appearance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life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possible on our</a:t>
            </a:r>
            <a:r>
              <a:rPr lang="en-US" i="1" spc="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planet?</a:t>
            </a:r>
            <a:endParaRPr lang="en-US" dirty="0">
              <a:cs typeface="Source Sans Pro Light"/>
            </a:endParaRPr>
          </a:p>
          <a:p>
            <a:pPr marL="138430" marR="5715" indent="-125730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And which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conditions are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crucial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for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its survival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today? Are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these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different 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from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those which  held when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life first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appeared?</a:t>
            </a:r>
            <a:endParaRPr lang="en-US" dirty="0"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FB5AD0-2E4C-44FE-8FA6-2BFF82297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C277-1BDA-4BE9-8B5E-9EFAC4AFF397}"/>
              </a:ext>
            </a:extLst>
          </p:cNvPr>
          <p:cNvGrpSpPr/>
          <p:nvPr/>
        </p:nvGrpSpPr>
        <p:grpSpPr>
          <a:xfrm>
            <a:off x="-1" y="546100"/>
            <a:ext cx="3942557" cy="828000"/>
            <a:chOff x="-1" y="546100"/>
            <a:chExt cx="3942557" cy="828000"/>
          </a:xfrm>
        </p:grpSpPr>
        <p:sp>
          <p:nvSpPr>
            <p:cNvPr id="16" name="object 25">
              <a:extLst>
                <a:ext uri="{FF2B5EF4-FFF2-40B4-BE49-F238E27FC236}">
                  <a16:creationId xmlns:a16="http://schemas.microsoft.com/office/drawing/2014/main" id="{20536BAB-B3CA-4761-B602-59B1D0426BA6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71DFAA93-908F-4724-AD3D-31F3963456F8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E1BA59-8967-4B52-819D-7639CC6E052A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3B02B1C4-C6CA-428C-BB85-4FBA96A345AB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3AF79660-A014-4574-B9C2-793CD82C137C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30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7" name="object 9">
            <a:extLst>
              <a:ext uri="{FF2B5EF4-FFF2-40B4-BE49-F238E27FC236}">
                <a16:creationId xmlns:a16="http://schemas.microsoft.com/office/drawing/2014/main" id="{09D8E331-927B-4AC5-A00A-FA04D20630DB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2. </a:t>
            </a: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Geologic</a:t>
            </a:r>
            <a:r>
              <a:rPr lang="cs-CZ" sz="2800" spc="-7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10" dirty="0" err="1">
                <a:solidFill>
                  <a:srgbClr val="FFFFFF"/>
                </a:solidFill>
                <a:cs typeface="Source Sans Pro Light"/>
              </a:rPr>
              <a:t>ages</a:t>
            </a:r>
            <a:endParaRPr lang="cs-CZ" sz="2800" dirty="0">
              <a:cs typeface="Source Sans Pro Light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CAEEB6B5-4724-4A25-8704-58D5070F9F6D}"/>
              </a:ext>
            </a:extLst>
          </p:cNvPr>
          <p:cNvSpPr/>
          <p:nvPr/>
        </p:nvSpPr>
        <p:spPr>
          <a:xfrm>
            <a:off x="970756" y="1765300"/>
            <a:ext cx="3900085" cy="7903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66784FF-153B-4990-AB88-E7FCD0E9D95F}"/>
              </a:ext>
            </a:extLst>
          </p:cNvPr>
          <p:cNvSpPr/>
          <p:nvPr/>
        </p:nvSpPr>
        <p:spPr>
          <a:xfrm>
            <a:off x="11351399" y="2222500"/>
            <a:ext cx="7221557" cy="692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E2F3C9B-4D21-484A-B352-0E36CB16A93C}"/>
              </a:ext>
            </a:extLst>
          </p:cNvPr>
          <p:cNvSpPr txBox="1"/>
          <p:nvPr/>
        </p:nvSpPr>
        <p:spPr>
          <a:xfrm>
            <a:off x="5314156" y="1689100"/>
            <a:ext cx="5715000" cy="803809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pc="15" dirty="0">
                <a:cs typeface="Source Sans Pro Light"/>
              </a:rPr>
              <a:t>As </a:t>
            </a:r>
            <a:r>
              <a:rPr lang="en-US" spc="-5" dirty="0">
                <a:cs typeface="Source Sans Pro Light"/>
              </a:rPr>
              <a:t>an introduction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 subsequent </a:t>
            </a:r>
            <a:r>
              <a:rPr lang="en-US" spc="-5" dirty="0">
                <a:cs typeface="Source Sans Pro Light"/>
              </a:rPr>
              <a:t>chapters </a:t>
            </a:r>
            <a:r>
              <a:rPr lang="en-US" dirty="0">
                <a:cs typeface="Source Sans Pro Light"/>
              </a:rPr>
              <a:t>in </a:t>
            </a:r>
            <a:r>
              <a:rPr lang="en-US" spc="-15" dirty="0">
                <a:cs typeface="Source Sans Pro Light"/>
              </a:rPr>
              <a:t>Earth’s </a:t>
            </a:r>
            <a:r>
              <a:rPr lang="en-US" spc="-5" dirty="0">
                <a:cs typeface="Source Sans Pro Light"/>
              </a:rPr>
              <a:t>history, </a:t>
            </a:r>
            <a:r>
              <a:rPr lang="en-US" spc="-10" dirty="0">
                <a:cs typeface="Source Sans Pro Light"/>
              </a:rPr>
              <a:t>familiarize </a:t>
            </a:r>
            <a:r>
              <a:rPr lang="en-US" dirty="0">
                <a:cs typeface="Source Sans Pro Light"/>
              </a:rPr>
              <a:t>your </a:t>
            </a:r>
            <a:r>
              <a:rPr lang="en-US" spc="-5" dirty="0">
                <a:cs typeface="Source Sans Pro Light"/>
              </a:rPr>
              <a:t>students  </a:t>
            </a:r>
            <a:r>
              <a:rPr lang="en-US" dirty="0">
                <a:cs typeface="Source Sans Pro Light"/>
              </a:rPr>
              <a:t>with the </a:t>
            </a:r>
            <a:r>
              <a:rPr lang="en-US" spc="-10" dirty="0">
                <a:cs typeface="Source Sans Pro Light"/>
              </a:rPr>
              <a:t>overall system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its geologic history. </a:t>
            </a:r>
            <a:r>
              <a:rPr lang="en-US" dirty="0">
                <a:cs typeface="Source Sans Pro Light"/>
              </a:rPr>
              <a:t>This </a:t>
            </a:r>
            <a:r>
              <a:rPr lang="en-US" spc="-10" dirty="0">
                <a:cs typeface="Source Sans Pro Light"/>
              </a:rPr>
              <a:t>systematization </a:t>
            </a:r>
            <a:r>
              <a:rPr lang="en-US" dirty="0">
                <a:cs typeface="Source Sans Pro Light"/>
              </a:rPr>
              <a:t>will </a:t>
            </a:r>
            <a:r>
              <a:rPr lang="en-US" spc="5" dirty="0">
                <a:cs typeface="Source Sans Pro Light"/>
              </a:rPr>
              <a:t>serve </a:t>
            </a:r>
            <a:r>
              <a:rPr lang="en-US" dirty="0">
                <a:cs typeface="Source Sans Pro Light"/>
              </a:rPr>
              <a:t>you well while  </a:t>
            </a:r>
            <a:r>
              <a:rPr lang="en-US" spc="-5" dirty="0">
                <a:cs typeface="Source Sans Pro Light"/>
              </a:rPr>
              <a:t>introducing </a:t>
            </a:r>
            <a:r>
              <a:rPr lang="en-US" dirty="0">
                <a:cs typeface="Source Sans Pro Light"/>
              </a:rPr>
              <a:t>new </a:t>
            </a:r>
            <a:r>
              <a:rPr lang="en-US" spc="-5" dirty="0">
                <a:cs typeface="Source Sans Pro Light"/>
              </a:rPr>
              <a:t>information, as its periodization mainly </a:t>
            </a:r>
            <a:r>
              <a:rPr lang="en-US" dirty="0">
                <a:cs typeface="Source Sans Pro Light"/>
              </a:rPr>
              <a:t>depends on the </a:t>
            </a:r>
            <a:r>
              <a:rPr lang="en-US" spc="-5" dirty="0">
                <a:cs typeface="Source Sans Pro Light"/>
              </a:rPr>
              <a:t>crucial changes </a:t>
            </a:r>
            <a:r>
              <a:rPr lang="en-US" dirty="0">
                <a:cs typeface="Source Sans Pro Light"/>
              </a:rPr>
              <a:t>of  </a:t>
            </a:r>
            <a:r>
              <a:rPr lang="en-US" spc="-5" dirty="0">
                <a:cs typeface="Source Sans Pro Light"/>
              </a:rPr>
              <a:t>life</a:t>
            </a:r>
            <a:r>
              <a:rPr lang="en-US" spc="-3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forms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on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Earth.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Inform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that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start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with,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geologic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history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Earth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is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divided  </a:t>
            </a:r>
            <a:r>
              <a:rPr lang="en-US" spc="-5" dirty="0">
                <a:cs typeface="Source Sans Pro Light"/>
              </a:rPr>
              <a:t>into </a:t>
            </a:r>
            <a:r>
              <a:rPr lang="en-US" spc="10" dirty="0">
                <a:cs typeface="Source Sans Pro Light"/>
              </a:rPr>
              <a:t>very </a:t>
            </a:r>
            <a:r>
              <a:rPr lang="en-US" dirty="0">
                <a:cs typeface="Source Sans Pro Light"/>
              </a:rPr>
              <a:t>long periods </a:t>
            </a:r>
            <a:r>
              <a:rPr lang="en-US" spc="-5" dirty="0">
                <a:cs typeface="Source Sans Pro Light"/>
              </a:rPr>
              <a:t>called </a:t>
            </a:r>
            <a:r>
              <a:rPr lang="en-US" dirty="0">
                <a:cs typeface="Source Sans Pro Light"/>
              </a:rPr>
              <a:t>eons, </a:t>
            </a:r>
            <a:r>
              <a:rPr lang="en-US" spc="-5" dirty="0">
                <a:cs typeface="Source Sans Pro Light"/>
              </a:rPr>
              <a:t>four </a:t>
            </a:r>
            <a:r>
              <a:rPr lang="en-US" dirty="0">
                <a:cs typeface="Source Sans Pro Light"/>
              </a:rPr>
              <a:t>in </a:t>
            </a:r>
            <a:r>
              <a:rPr lang="en-US" spc="-15" dirty="0">
                <a:cs typeface="Source Sans Pro Light"/>
              </a:rPr>
              <a:t>total. </a:t>
            </a:r>
            <a:r>
              <a:rPr lang="en-US" dirty="0">
                <a:cs typeface="Source Sans Pro Light"/>
              </a:rPr>
              <a:t>Of these, </a:t>
            </a:r>
            <a:r>
              <a:rPr lang="en-US" spc="-5" dirty="0">
                <a:cs typeface="Source Sans Pro Light"/>
              </a:rPr>
              <a:t>three </a:t>
            </a:r>
            <a:r>
              <a:rPr lang="en-US" dirty="0">
                <a:cs typeface="Source Sans Pro Light"/>
              </a:rPr>
              <a:t>(the </a:t>
            </a:r>
            <a:r>
              <a:rPr lang="en-US" spc="-5" dirty="0">
                <a:cs typeface="Source Sans Pro Light"/>
              </a:rPr>
              <a:t>Hadean,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Archean 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Proterozoic) </a:t>
            </a:r>
            <a:r>
              <a:rPr lang="en-US" spc="-5" dirty="0">
                <a:cs typeface="Source Sans Pro Light"/>
              </a:rPr>
              <a:t>cover </a:t>
            </a:r>
            <a:r>
              <a:rPr lang="en-US" spc="-10" dirty="0">
                <a:cs typeface="Source Sans Pro Light"/>
              </a:rPr>
              <a:t>that </a:t>
            </a:r>
            <a:r>
              <a:rPr lang="en-US" spc="-5" dirty="0">
                <a:cs typeface="Source Sans Pro Light"/>
              </a:rPr>
              <a:t>majority </a:t>
            </a:r>
            <a:r>
              <a:rPr lang="en-US" dirty="0">
                <a:cs typeface="Source Sans Pro Light"/>
              </a:rPr>
              <a:t>of </a:t>
            </a:r>
            <a:r>
              <a:rPr lang="en-US" spc="-15" dirty="0">
                <a:cs typeface="Source Sans Pro Light"/>
              </a:rPr>
              <a:t>Earth’s </a:t>
            </a:r>
            <a:r>
              <a:rPr lang="en-US" dirty="0">
                <a:cs typeface="Source Sans Pro Light"/>
              </a:rPr>
              <a:t>history prior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 </a:t>
            </a:r>
            <a:r>
              <a:rPr lang="en-US" spc="-15" dirty="0">
                <a:cs typeface="Source Sans Pro Light"/>
              </a:rPr>
              <a:t>great </a:t>
            </a:r>
            <a:r>
              <a:rPr lang="en-US" spc="-5" dirty="0">
                <a:cs typeface="Source Sans Pro Light"/>
              </a:rPr>
              <a:t>diversification  and </a:t>
            </a:r>
            <a:r>
              <a:rPr lang="en-US" spc="-10" dirty="0">
                <a:cs typeface="Source Sans Pro Light"/>
              </a:rPr>
              <a:t>spread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life forms. </a:t>
            </a:r>
            <a:r>
              <a:rPr lang="en-US" dirty="0">
                <a:cs typeface="Source Sans Pro Light"/>
              </a:rPr>
              <a:t>Show the time </a:t>
            </a:r>
            <a:r>
              <a:rPr lang="en-US" spc="-5" dirty="0">
                <a:cs typeface="Source Sans Pro Light"/>
              </a:rPr>
              <a:t>scale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geologic </a:t>
            </a:r>
            <a:r>
              <a:rPr lang="en-US" spc="-10" dirty="0">
                <a:cs typeface="Source Sans Pro Light"/>
              </a:rPr>
              <a:t>ages </a:t>
            </a:r>
            <a:r>
              <a:rPr lang="en-US" dirty="0">
                <a:cs typeface="Source Sans Pro Light"/>
              </a:rPr>
              <a:t>of the Earth, </a:t>
            </a:r>
            <a:r>
              <a:rPr lang="en-US" spc="-5" dirty="0">
                <a:cs typeface="Source Sans Pro Light"/>
              </a:rPr>
              <a:t>and allow  students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spc="5" dirty="0">
                <a:cs typeface="Source Sans Pro Light"/>
              </a:rPr>
              <a:t>observe </a:t>
            </a:r>
            <a:r>
              <a:rPr lang="en-US" dirty="0">
                <a:cs typeface="Source Sans Pro Light"/>
              </a:rPr>
              <a:t>the</a:t>
            </a:r>
            <a:r>
              <a:rPr lang="en-US" spc="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periodization!</a:t>
            </a:r>
            <a:endParaRPr lang="en-US" dirty="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pc="-5" dirty="0">
                <a:cs typeface="Source Sans Pro Light"/>
              </a:rPr>
              <a:t>Eons </a:t>
            </a:r>
            <a:r>
              <a:rPr lang="en-US" spc="-10" dirty="0">
                <a:cs typeface="Source Sans Pro Light"/>
              </a:rPr>
              <a:t>are </a:t>
            </a:r>
            <a:r>
              <a:rPr lang="en-US" dirty="0">
                <a:cs typeface="Source Sans Pro Light"/>
              </a:rPr>
              <a:t>subsequently divided </a:t>
            </a:r>
            <a:r>
              <a:rPr lang="en-US" spc="-5" dirty="0">
                <a:cs typeface="Source Sans Pro Light"/>
              </a:rPr>
              <a:t>into </a:t>
            </a:r>
            <a:r>
              <a:rPr lang="en-US" spc="-10" dirty="0">
                <a:cs typeface="Source Sans Pro Light"/>
              </a:rPr>
              <a:t>eras, </a:t>
            </a:r>
            <a:r>
              <a:rPr lang="en-US" dirty="0">
                <a:cs typeface="Source Sans Pro Light"/>
              </a:rPr>
              <a:t>periods,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epochs. The </a:t>
            </a:r>
            <a:r>
              <a:rPr lang="en-US" spc="-5" dirty="0">
                <a:cs typeface="Source Sans Pro Light"/>
              </a:rPr>
              <a:t>various subdivisions </a:t>
            </a:r>
            <a:r>
              <a:rPr lang="en-US" spc="-10" dirty="0">
                <a:cs typeface="Source Sans Pro Light"/>
              </a:rPr>
              <a:t>are  </a:t>
            </a:r>
            <a:r>
              <a:rPr lang="en-US" dirty="0">
                <a:cs typeface="Source Sans Pro Light"/>
              </a:rPr>
              <a:t>defined </a:t>
            </a:r>
            <a:r>
              <a:rPr lang="en-US" spc="-5" dirty="0">
                <a:cs typeface="Source Sans Pro Light"/>
              </a:rPr>
              <a:t>by </a:t>
            </a:r>
            <a:r>
              <a:rPr lang="en-US" spc="-10" dirty="0">
                <a:cs typeface="Source Sans Pro Light"/>
              </a:rPr>
              <a:t>characteristics regarding </a:t>
            </a:r>
            <a:r>
              <a:rPr lang="en-US" spc="-5" dirty="0">
                <a:cs typeface="Source Sans Pro Light"/>
              </a:rPr>
              <a:t>changes </a:t>
            </a:r>
            <a:r>
              <a:rPr lang="en-US" dirty="0">
                <a:cs typeface="Source Sans Pro Light"/>
              </a:rPr>
              <a:t>in </a:t>
            </a:r>
            <a:r>
              <a:rPr lang="en-US" spc="-5" dirty="0">
                <a:cs typeface="Source Sans Pro Light"/>
              </a:rPr>
              <a:t>life forms.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first </a:t>
            </a:r>
            <a:r>
              <a:rPr lang="en-US" dirty="0">
                <a:cs typeface="Source Sans Pro Light"/>
              </a:rPr>
              <a:t>eon, the </a:t>
            </a:r>
            <a:r>
              <a:rPr lang="en-US" spc="-5" dirty="0">
                <a:cs typeface="Source Sans Pro Light"/>
              </a:rPr>
              <a:t>Hadean, </a:t>
            </a:r>
            <a:r>
              <a:rPr lang="en-US" spc="-10" dirty="0">
                <a:cs typeface="Source Sans Pro Light"/>
              </a:rPr>
              <a:t>was  that early </a:t>
            </a:r>
            <a:r>
              <a:rPr lang="en-US" dirty="0">
                <a:cs typeface="Source Sans Pro Light"/>
              </a:rPr>
              <a:t>period of </a:t>
            </a:r>
            <a:r>
              <a:rPr lang="en-US" spc="-10" dirty="0">
                <a:cs typeface="Source Sans Pro Light"/>
              </a:rPr>
              <a:t>extreme </a:t>
            </a:r>
            <a:r>
              <a:rPr lang="en-US" spc="-5" dirty="0">
                <a:cs typeface="Source Sans Pro Light"/>
              </a:rPr>
              <a:t>conditions </a:t>
            </a:r>
            <a:r>
              <a:rPr lang="en-US" dirty="0">
                <a:cs typeface="Source Sans Pro Light"/>
              </a:rPr>
              <a:t>with </a:t>
            </a:r>
            <a:r>
              <a:rPr lang="en-US" spc="-5" dirty="0">
                <a:cs typeface="Source Sans Pro Light"/>
              </a:rPr>
              <a:t>intense bombardment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5" dirty="0">
                <a:cs typeface="Source Sans Pro Light"/>
              </a:rPr>
              <a:t>planet and </a:t>
            </a:r>
            <a:r>
              <a:rPr lang="en-US" dirty="0">
                <a:cs typeface="Source Sans Pro Light"/>
              </a:rPr>
              <a:t>no  </a:t>
            </a:r>
            <a:r>
              <a:rPr lang="en-US" spc="-5" dirty="0">
                <a:cs typeface="Source Sans Pro Light"/>
              </a:rPr>
              <a:t>life, as </a:t>
            </a:r>
            <a:r>
              <a:rPr lang="en-US" dirty="0">
                <a:cs typeface="Source Sans Pro Light"/>
              </a:rPr>
              <a:t>discussed in the lesson </a:t>
            </a:r>
            <a:r>
              <a:rPr lang="en-US" spc="-5" dirty="0">
                <a:cs typeface="Source Sans Pro Light"/>
              </a:rPr>
              <a:t>plan </a:t>
            </a:r>
            <a:r>
              <a:rPr lang="en-US" spc="-15" dirty="0">
                <a:cs typeface="Source Sans Pro Light"/>
              </a:rPr>
              <a:t>“Earth’s </a:t>
            </a:r>
            <a:r>
              <a:rPr lang="en-US" dirty="0">
                <a:cs typeface="Source Sans Pro Light"/>
              </a:rPr>
              <a:t>history: The </a:t>
            </a:r>
            <a:r>
              <a:rPr lang="en-US" spc="-15" dirty="0">
                <a:cs typeface="Source Sans Pro Light"/>
              </a:rPr>
              <a:t>beginning”.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second </a:t>
            </a:r>
            <a:r>
              <a:rPr lang="en-US" dirty="0">
                <a:cs typeface="Source Sans Pro Light"/>
              </a:rPr>
              <a:t>eon, the  </a:t>
            </a:r>
            <a:r>
              <a:rPr lang="en-US" spc="-5" dirty="0">
                <a:cs typeface="Source Sans Pro Light"/>
              </a:rPr>
              <a:t>Archean, </a:t>
            </a:r>
            <a:r>
              <a:rPr lang="en-US" spc="-10" dirty="0">
                <a:cs typeface="Source Sans Pro Light"/>
              </a:rPr>
              <a:t>was that characterized </a:t>
            </a:r>
            <a:r>
              <a:rPr lang="en-US" spc="-5" dirty="0">
                <a:cs typeface="Source Sans Pro Light"/>
              </a:rPr>
              <a:t>by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formation </a:t>
            </a:r>
            <a:r>
              <a:rPr lang="en-US" dirty="0">
                <a:cs typeface="Source Sans Pro Light"/>
              </a:rPr>
              <a:t>of </a:t>
            </a:r>
            <a:r>
              <a:rPr lang="en-US" spc="-10" dirty="0">
                <a:cs typeface="Source Sans Pro Light"/>
              </a:rPr>
              <a:t>early </a:t>
            </a:r>
            <a:r>
              <a:rPr lang="en-US" spc="-5" dirty="0">
                <a:cs typeface="Source Sans Pro Light"/>
              </a:rPr>
              <a:t>life conditions, as </a:t>
            </a:r>
            <a:r>
              <a:rPr lang="en-US" dirty="0">
                <a:cs typeface="Source Sans Pro Light"/>
              </a:rPr>
              <a:t>discussed in  the lesson </a:t>
            </a:r>
            <a:r>
              <a:rPr lang="en-US" spc="-5" dirty="0">
                <a:cs typeface="Source Sans Pro Light"/>
              </a:rPr>
              <a:t>plan </a:t>
            </a:r>
            <a:r>
              <a:rPr lang="en-US" spc="-15" dirty="0">
                <a:cs typeface="Source Sans Pro Light"/>
              </a:rPr>
              <a:t>“Earth’s </a:t>
            </a:r>
            <a:r>
              <a:rPr lang="en-US" dirty="0">
                <a:cs typeface="Source Sans Pro Light"/>
              </a:rPr>
              <a:t>history: The </a:t>
            </a:r>
            <a:r>
              <a:rPr lang="en-US" spc="-5" dirty="0">
                <a:cs typeface="Source Sans Pro Light"/>
              </a:rPr>
              <a:t>blue </a:t>
            </a:r>
            <a:r>
              <a:rPr lang="en-US" spc="-25" dirty="0">
                <a:cs typeface="Source Sans Pro Light"/>
              </a:rPr>
              <a:t>planet”.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third,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Proterozoic, </a:t>
            </a:r>
            <a:r>
              <a:rPr lang="en-US" spc="-5" dirty="0">
                <a:cs typeface="Source Sans Pro Light"/>
              </a:rPr>
              <a:t>and fourth,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Phanerozoic, </a:t>
            </a:r>
            <a:r>
              <a:rPr lang="en-US" dirty="0">
                <a:cs typeface="Source Sans Pro Light"/>
              </a:rPr>
              <a:t>include the development of </a:t>
            </a:r>
            <a:r>
              <a:rPr lang="en-US" spc="-5" dirty="0">
                <a:cs typeface="Source Sans Pro Light"/>
              </a:rPr>
              <a:t>more complex life forms, as prokaryotes </a:t>
            </a:r>
            <a:r>
              <a:rPr lang="en-US" dirty="0">
                <a:cs typeface="Source Sans Pro Light"/>
              </a:rPr>
              <a:t>evolved  </a:t>
            </a:r>
            <a:r>
              <a:rPr lang="en-US" spc="-5" dirty="0">
                <a:cs typeface="Source Sans Pro Light"/>
              </a:rPr>
              <a:t>into eukaryotes, and </a:t>
            </a:r>
            <a:r>
              <a:rPr lang="en-US" spc="-10" dirty="0">
                <a:cs typeface="Source Sans Pro Light"/>
              </a:rPr>
              <a:t>later </a:t>
            </a:r>
            <a:r>
              <a:rPr lang="en-US" spc="-5" dirty="0">
                <a:cs typeface="Source Sans Pro Light"/>
              </a:rPr>
              <a:t>into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multicellular organisms </a:t>
            </a:r>
            <a:r>
              <a:rPr lang="en-US" dirty="0">
                <a:cs typeface="Source Sans Pro Light"/>
              </a:rPr>
              <a:t>which subsequently diversified  </a:t>
            </a:r>
            <a:r>
              <a:rPr lang="en-US" spc="-5" dirty="0">
                <a:cs typeface="Source Sans Pro Light"/>
              </a:rPr>
              <a:t>into</a:t>
            </a:r>
            <a:r>
              <a:rPr lang="en-US" spc="-5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various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species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plants,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animals,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etc.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Before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continuing,</a:t>
            </a:r>
            <a:r>
              <a:rPr lang="en-US" spc="-55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take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look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</a:t>
            </a:r>
            <a:r>
              <a:rPr lang="en-US" spc="-5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your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  </a:t>
            </a:r>
            <a:r>
              <a:rPr lang="en-US" spc="-15" dirty="0">
                <a:cs typeface="Source Sans Pro Light"/>
              </a:rPr>
              <a:t>at </a:t>
            </a:r>
            <a:r>
              <a:rPr lang="en-US" dirty="0">
                <a:cs typeface="Source Sans Pro Light"/>
              </a:rPr>
              <a:t>this </a:t>
            </a:r>
            <a:r>
              <a:rPr lang="en-US" spc="-5" dirty="0">
                <a:cs typeface="Source Sans Pro Light"/>
              </a:rPr>
              <a:t>geologic </a:t>
            </a:r>
            <a:r>
              <a:rPr lang="en-US" dirty="0">
                <a:cs typeface="Source Sans Pro Light"/>
              </a:rPr>
              <a:t>clock, which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spc="-5" dirty="0">
                <a:cs typeface="Source Sans Pro Light"/>
              </a:rPr>
              <a:t>be </a:t>
            </a:r>
            <a:r>
              <a:rPr lang="en-US" spc="10" dirty="0">
                <a:cs typeface="Source Sans Pro Light"/>
              </a:rPr>
              <a:t>very </a:t>
            </a:r>
            <a:r>
              <a:rPr lang="en-US" dirty="0">
                <a:cs typeface="Source Sans Pro Light"/>
              </a:rPr>
              <a:t>helpful in </a:t>
            </a:r>
            <a:r>
              <a:rPr lang="en-US" spc="-5" dirty="0">
                <a:cs typeface="Source Sans Pro Light"/>
              </a:rPr>
              <a:t>systematizing and </a:t>
            </a:r>
            <a:r>
              <a:rPr lang="en-US" dirty="0">
                <a:cs typeface="Source Sans Pro Light"/>
              </a:rPr>
              <a:t>periodizing </a:t>
            </a:r>
            <a:r>
              <a:rPr lang="en-US" spc="-5" dirty="0">
                <a:cs typeface="Source Sans Pro Light"/>
              </a:rPr>
              <a:t>all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knowledge </a:t>
            </a:r>
            <a:r>
              <a:rPr lang="en-US" spc="-10" dirty="0">
                <a:cs typeface="Source Sans Pro Light"/>
              </a:rPr>
              <a:t>acquired </a:t>
            </a:r>
            <a:r>
              <a:rPr lang="en-US" dirty="0">
                <a:cs typeface="Source Sans Pro Light"/>
              </a:rPr>
              <a:t>in these</a:t>
            </a:r>
            <a:r>
              <a:rPr lang="en-US" spc="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lessons!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D022F-8428-4DF2-8359-816B8C805F7E}"/>
              </a:ext>
            </a:extLst>
          </p:cNvPr>
          <p:cNvSpPr/>
          <p:nvPr/>
        </p:nvSpPr>
        <p:spPr>
          <a:xfrm>
            <a:off x="949017" y="9799892"/>
            <a:ext cx="8756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United States Geological Survey, </a:t>
            </a:r>
            <a:r>
              <a:rPr lang="en-US" sz="1200" u="sng" dirty="0">
                <a:solidFill>
                  <a:srgbClr val="0563C1"/>
                </a:solidFill>
                <a:hlinkClick r:id="rId4"/>
              </a:rPr>
              <a:t>Geologic time scale</a:t>
            </a:r>
            <a:r>
              <a:rPr lang="en-US" sz="1200" dirty="0">
                <a:solidFill>
                  <a:srgbClr val="000000"/>
                </a:solidFill>
              </a:rPr>
              <a:t>, marked as public domain, more details on </a:t>
            </a:r>
            <a:r>
              <a:rPr lang="en-US" sz="1200" u="sng" dirty="0">
                <a:solidFill>
                  <a:srgbClr val="0563C1"/>
                </a:solidFill>
                <a:hlinkClick r:id="rId5"/>
              </a:rPr>
              <a:t>Wikimedia Commons</a:t>
            </a:r>
            <a:endParaRPr lang="en-US" sz="1200" dirty="0"/>
          </a:p>
          <a:p>
            <a:br>
              <a:rPr lang="en-US" sz="1200" dirty="0"/>
            </a:br>
            <a:endParaRPr lang="cs-CZ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7E0236-3F6F-4512-A1B7-1DCEDD5661DA}"/>
              </a:ext>
            </a:extLst>
          </p:cNvPr>
          <p:cNvSpPr/>
          <p:nvPr/>
        </p:nvSpPr>
        <p:spPr>
          <a:xfrm>
            <a:off x="11534775" y="9094557"/>
            <a:ext cx="34567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0" u="sng" dirty="0">
                <a:solidFill>
                  <a:srgbClr val="0563C1"/>
                </a:solidFill>
                <a:hlinkClick r:id="rId6"/>
              </a:rPr>
              <a:t>Woudloper</a:t>
            </a:r>
            <a:r>
              <a:rPr lang="en-US" sz="1200" dirty="0">
                <a:solidFill>
                  <a:srgbClr val="333333"/>
                </a:solidFill>
              </a:rPr>
              <a:t> Derivative work: </a:t>
            </a:r>
            <a:r>
              <a:rPr lang="en-US" sz="1200" u="sng" dirty="0">
                <a:solidFill>
                  <a:srgbClr val="0563C1"/>
                </a:solidFill>
                <a:hlinkClick r:id="rId7"/>
              </a:rPr>
              <a:t>Hardwigg</a:t>
            </a:r>
            <a:r>
              <a:rPr lang="en-US" sz="1200" dirty="0">
                <a:solidFill>
                  <a:srgbClr val="333333"/>
                </a:solidFill>
              </a:rPr>
              <a:t>, </a:t>
            </a:r>
            <a:r>
              <a:rPr lang="en-US" sz="1200" u="sng" dirty="0">
                <a:solidFill>
                  <a:srgbClr val="0563C1"/>
                </a:solidFill>
                <a:hlinkClick r:id="rId8"/>
              </a:rPr>
              <a:t>Geologic Clock with events and periods</a:t>
            </a:r>
            <a:r>
              <a:rPr lang="en-US" sz="1200" dirty="0">
                <a:solidFill>
                  <a:srgbClr val="333333"/>
                </a:solidFill>
              </a:rPr>
              <a:t>, marked as public domain, more details on </a:t>
            </a:r>
            <a:r>
              <a:rPr lang="en-US" sz="1200" u="sng" dirty="0">
                <a:solidFill>
                  <a:srgbClr val="0563C1"/>
                </a:solidFill>
                <a:hlinkClick r:id="rId9"/>
              </a:rPr>
              <a:t>Wikimedia Commons</a:t>
            </a:r>
            <a:endParaRPr lang="en-US" sz="1200" dirty="0">
              <a:solidFill>
                <a:srgbClr val="000000"/>
              </a:solidFill>
            </a:endParaRPr>
          </a:p>
          <a:p>
            <a:br>
              <a:rPr lang="en-US" sz="1200" dirty="0"/>
            </a:br>
            <a:endParaRPr lang="cs-CZ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5AD17E-C62C-4BA5-BB35-2B10BC9DC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8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F0AD662-9A91-4244-AA87-2B1346D44E06}"/>
              </a:ext>
            </a:extLst>
          </p:cNvPr>
          <p:cNvGrpSpPr/>
          <p:nvPr/>
        </p:nvGrpSpPr>
        <p:grpSpPr>
          <a:xfrm>
            <a:off x="-19844" y="546100"/>
            <a:ext cx="7761300" cy="828000"/>
            <a:chOff x="0" y="8642689"/>
            <a:chExt cx="4061025" cy="439424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859411D0-D6FC-4AA5-8253-03925C5571A0}"/>
                </a:ext>
              </a:extLst>
            </p:cNvPr>
            <p:cNvSpPr/>
            <p:nvPr/>
          </p:nvSpPr>
          <p:spPr>
            <a:xfrm>
              <a:off x="0" y="8642693"/>
              <a:ext cx="3844925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8BD53E17-748E-4071-91A7-31B019608E92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F1C2A8-5129-4542-BAF9-7AE7C58423EA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639AB70-DE1F-4D1B-850C-9B8A898B1563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640B98B6-307D-45E9-97B7-B5A526579296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624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15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7" name="object 9">
            <a:extLst>
              <a:ext uri="{FF2B5EF4-FFF2-40B4-BE49-F238E27FC236}">
                <a16:creationId xmlns:a16="http://schemas.microsoft.com/office/drawing/2014/main" id="{A30AF017-8494-4867-8F16-E2AF80E2F191}"/>
              </a:ext>
            </a:extLst>
          </p:cNvPr>
          <p:cNvSpPr txBox="1"/>
          <p:nvPr/>
        </p:nvSpPr>
        <p:spPr>
          <a:xfrm>
            <a:off x="665956" y="738245"/>
            <a:ext cx="579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3. </a:t>
            </a:r>
            <a:r>
              <a:rPr lang="cs-CZ" sz="2800" spc="-15" dirty="0" err="1">
                <a:solidFill>
                  <a:srgbClr val="FFFFFF"/>
                </a:solidFill>
                <a:cs typeface="Source Sans Pro Light"/>
              </a:rPr>
              <a:t>From</a:t>
            </a:r>
            <a:r>
              <a:rPr lang="cs-CZ" sz="2800" spc="-1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prokaryotes</a:t>
            </a:r>
            <a:r>
              <a:rPr lang="cs-CZ" sz="2800" spc="-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10" dirty="0">
                <a:solidFill>
                  <a:srgbClr val="FFFFFF"/>
                </a:solidFill>
                <a:cs typeface="Source Sans Pro Light"/>
              </a:rPr>
              <a:t>to</a:t>
            </a:r>
            <a:r>
              <a:rPr lang="cs-CZ" sz="2800" spc="-1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eukaryotes</a:t>
            </a:r>
            <a:endParaRPr lang="cs-CZ" sz="2800" dirty="0">
              <a:cs typeface="Source Sans Pro Light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F8BD4B8C-8956-4BF5-8406-0B1C7794419C}"/>
              </a:ext>
            </a:extLst>
          </p:cNvPr>
          <p:cNvSpPr txBox="1"/>
          <p:nvPr/>
        </p:nvSpPr>
        <p:spPr>
          <a:xfrm>
            <a:off x="971550" y="1689100"/>
            <a:ext cx="17220406" cy="805605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pc="15" dirty="0">
                <a:cs typeface="Source Sans Pro Light"/>
              </a:rPr>
              <a:t>As</a:t>
            </a:r>
            <a:r>
              <a:rPr lang="en-US" spc="-9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said</a:t>
            </a:r>
            <a:r>
              <a:rPr lang="en-US" spc="-9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before,</a:t>
            </a:r>
            <a:r>
              <a:rPr lang="en-US" spc="-9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9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first</a:t>
            </a:r>
            <a:r>
              <a:rPr lang="en-US" spc="-9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organisms</a:t>
            </a:r>
            <a:r>
              <a:rPr lang="en-US" spc="-9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on</a:t>
            </a:r>
            <a:r>
              <a:rPr lang="en-US" spc="-9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Earth</a:t>
            </a:r>
            <a:r>
              <a:rPr lang="en-US" spc="-9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were</a:t>
            </a:r>
            <a:r>
              <a:rPr lang="en-US" spc="-95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very</a:t>
            </a:r>
            <a:r>
              <a:rPr lang="en-US" spc="-9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simple</a:t>
            </a:r>
            <a:r>
              <a:rPr lang="en-US" spc="-9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ones.</a:t>
            </a:r>
            <a:r>
              <a:rPr lang="en-US" spc="-9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Prokaryotes</a:t>
            </a:r>
            <a:r>
              <a:rPr lang="en-US" spc="-9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were</a:t>
            </a:r>
            <a:r>
              <a:rPr lang="en-US" spc="-9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primitive  </a:t>
            </a:r>
            <a:r>
              <a:rPr lang="en-US" spc="-5" dirty="0">
                <a:cs typeface="Source Sans Pro Light"/>
              </a:rPr>
              <a:t>but</a:t>
            </a:r>
            <a:r>
              <a:rPr lang="en-US" spc="10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extremely</a:t>
            </a:r>
            <a:r>
              <a:rPr lang="en-US" spc="11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resilient</a:t>
            </a:r>
            <a:r>
              <a:rPr lang="en-US" spc="11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forms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11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life.</a:t>
            </a:r>
            <a:r>
              <a:rPr lang="en-US" spc="110" dirty="0">
                <a:cs typeface="Source Sans Pro Light"/>
              </a:rPr>
              <a:t> </a:t>
            </a:r>
            <a:r>
              <a:rPr lang="en-US" spc="-35" dirty="0">
                <a:cs typeface="Source Sans Pro Light"/>
              </a:rPr>
              <a:t>To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see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one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them,</a:t>
            </a:r>
            <a:r>
              <a:rPr lang="en-US" spc="11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go</a:t>
            </a:r>
            <a:r>
              <a:rPr lang="en-US" spc="11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10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Lifeliqe</a:t>
            </a:r>
            <a:r>
              <a:rPr lang="en-US" spc="11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app,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open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cs-CZ" dirty="0">
                <a:cs typeface="Source Sans Pro Light"/>
              </a:rPr>
              <a:t> </a:t>
            </a:r>
            <a:r>
              <a:rPr lang="en-US" spc="-5" dirty="0">
                <a:cs typeface="Source Sans Pro"/>
              </a:rPr>
              <a:t>Animal </a:t>
            </a:r>
            <a:r>
              <a:rPr lang="en-US" dirty="0">
                <a:cs typeface="Source Sans Pro"/>
              </a:rPr>
              <a:t>Biology </a:t>
            </a:r>
            <a:r>
              <a:rPr lang="en-US" spc="-5" dirty="0">
                <a:cs typeface="Source Sans Pro Light"/>
              </a:rPr>
              <a:t>library, and </a:t>
            </a:r>
            <a:r>
              <a:rPr lang="en-US" dirty="0">
                <a:cs typeface="Source Sans Pro Light"/>
              </a:rPr>
              <a:t>look </a:t>
            </a:r>
            <a:r>
              <a:rPr lang="en-US" spc="-5" dirty="0">
                <a:cs typeface="Source Sans Pro Light"/>
              </a:rPr>
              <a:t>for </a:t>
            </a:r>
            <a:r>
              <a:rPr lang="en-US" dirty="0">
                <a:cs typeface="Source Sans Pro Light"/>
              </a:rPr>
              <a:t>the model </a:t>
            </a:r>
            <a:r>
              <a:rPr lang="en-US" spc="-5" dirty="0">
                <a:cs typeface="Source Sans Pro Light"/>
              </a:rPr>
              <a:t>called </a:t>
            </a:r>
            <a:r>
              <a:rPr lang="en-US" spc="-10" dirty="0">
                <a:cs typeface="Source Sans Pro"/>
              </a:rPr>
              <a:t>“Bacteria”</a:t>
            </a:r>
            <a:r>
              <a:rPr lang="en-US" spc="-10" dirty="0">
                <a:cs typeface="Source Sans Pro Light"/>
              </a:rPr>
              <a:t>. </a:t>
            </a:r>
            <a:r>
              <a:rPr lang="en-US" spc="5" dirty="0">
                <a:cs typeface="Source Sans Pro Light"/>
              </a:rPr>
              <a:t>Observe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composition 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its </a:t>
            </a:r>
            <a:r>
              <a:rPr lang="en-US" dirty="0">
                <a:cs typeface="Source Sans Pro Light"/>
              </a:rPr>
              <a:t>simple </a:t>
            </a:r>
            <a:r>
              <a:rPr lang="en-US" spc="-10" dirty="0">
                <a:cs typeface="Source Sans Pro Light"/>
              </a:rPr>
              <a:t>body. </a:t>
            </a:r>
            <a:r>
              <a:rPr lang="en-US" spc="-35" dirty="0">
                <a:cs typeface="Source Sans Pro Light"/>
              </a:rPr>
              <a:t>To </a:t>
            </a:r>
            <a:r>
              <a:rPr lang="en-US" spc="5" dirty="0">
                <a:cs typeface="Source Sans Pro Light"/>
              </a:rPr>
              <a:t>observe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resistant cell wall </a:t>
            </a:r>
            <a:r>
              <a:rPr lang="en-US" dirty="0">
                <a:cs typeface="Source Sans Pro Light"/>
              </a:rPr>
              <a:t>of these </a:t>
            </a:r>
            <a:r>
              <a:rPr lang="en-US" spc="-5" dirty="0">
                <a:cs typeface="Source Sans Pro Light"/>
              </a:rPr>
              <a:t>organisms, </a:t>
            </a:r>
            <a:r>
              <a:rPr lang="en-US" dirty="0">
                <a:cs typeface="Source Sans Pro Light"/>
              </a:rPr>
              <a:t>open the </a:t>
            </a:r>
            <a:r>
              <a:rPr lang="en-US" dirty="0">
                <a:cs typeface="Source Sans Pro"/>
              </a:rPr>
              <a:t>“Cell</a:t>
            </a:r>
            <a:r>
              <a:rPr lang="en-US" spc="-85" dirty="0">
                <a:cs typeface="Source Sans Pro"/>
              </a:rPr>
              <a:t> </a:t>
            </a:r>
            <a:r>
              <a:rPr lang="en-US" spc="-10" dirty="0">
                <a:cs typeface="Source Sans Pro"/>
              </a:rPr>
              <a:t>Wall  </a:t>
            </a:r>
            <a:r>
              <a:rPr lang="en-US" dirty="0">
                <a:cs typeface="Source Sans Pro"/>
              </a:rPr>
              <a:t>of </a:t>
            </a:r>
            <a:r>
              <a:rPr lang="en-US" spc="-10" dirty="0">
                <a:cs typeface="Source Sans Pro"/>
              </a:rPr>
              <a:t>Bacteria” </a:t>
            </a:r>
            <a:r>
              <a:rPr lang="en-US" dirty="0">
                <a:cs typeface="Source Sans Pro Light"/>
              </a:rPr>
              <a:t>model. </a:t>
            </a:r>
            <a:r>
              <a:rPr lang="en-US" spc="-10" dirty="0">
                <a:cs typeface="Source Sans Pro Light"/>
              </a:rPr>
              <a:t>Concentrate </a:t>
            </a:r>
            <a:r>
              <a:rPr lang="en-US" dirty="0">
                <a:cs typeface="Source Sans Pro Light"/>
              </a:rPr>
              <a:t>on </a:t>
            </a:r>
            <a:r>
              <a:rPr lang="en-US" spc="-5" dirty="0">
                <a:cs typeface="Source Sans Pro Light"/>
              </a:rPr>
              <a:t>its functions and</a:t>
            </a:r>
            <a:r>
              <a:rPr lang="en-US" spc="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composition!</a:t>
            </a: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cs-CZ" spc="-5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r>
              <a:rPr lang="en-US" spc="-5" dirty="0">
                <a:cs typeface="Source Sans Pro Light"/>
              </a:rPr>
              <a:t>Prokaryotes were rudimentary, single-celled organisms. </a:t>
            </a:r>
            <a:r>
              <a:rPr lang="en-US" spc="-35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evolve </a:t>
            </a:r>
            <a:r>
              <a:rPr lang="en-US" spc="-5" dirty="0">
                <a:cs typeface="Source Sans Pro Light"/>
              </a:rPr>
              <a:t>more complex,  multicellular organisms, there </a:t>
            </a:r>
            <a:r>
              <a:rPr lang="en-US" spc="-10" dirty="0">
                <a:cs typeface="Source Sans Pro Light"/>
              </a:rPr>
              <a:t>was a </a:t>
            </a:r>
            <a:r>
              <a:rPr lang="en-US" dirty="0">
                <a:cs typeface="Source Sans Pro Light"/>
              </a:rPr>
              <a:t>need </a:t>
            </a:r>
            <a:r>
              <a:rPr lang="en-US" spc="-5" dirty="0">
                <a:cs typeface="Source Sans Pro Light"/>
              </a:rPr>
              <a:t>for more </a:t>
            </a:r>
            <a:r>
              <a:rPr lang="en-US" spc="-10" dirty="0">
                <a:cs typeface="Source Sans Pro Light"/>
              </a:rPr>
              <a:t>sophisticated </a:t>
            </a:r>
            <a:r>
              <a:rPr lang="en-US" spc="-5" dirty="0">
                <a:cs typeface="Source Sans Pro Light"/>
              </a:rPr>
              <a:t>sorts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cells. </a:t>
            </a:r>
            <a:r>
              <a:rPr lang="en-US" dirty="0">
                <a:cs typeface="Source Sans Pro Light"/>
              </a:rPr>
              <a:t>Such </a:t>
            </a:r>
            <a:r>
              <a:rPr lang="en-US" spc="-5" dirty="0">
                <a:cs typeface="Source Sans Pro Light"/>
              </a:rPr>
              <a:t>cells  </a:t>
            </a:r>
            <a:r>
              <a:rPr lang="en-US" spc="-10" dirty="0">
                <a:cs typeface="Source Sans Pro Light"/>
              </a:rPr>
              <a:t>appeared </a:t>
            </a:r>
            <a:r>
              <a:rPr lang="en-US" spc="-5" dirty="0">
                <a:cs typeface="Source Sans Pro Light"/>
              </a:rPr>
              <a:t>about </a:t>
            </a:r>
            <a:r>
              <a:rPr lang="en-US" dirty="0">
                <a:cs typeface="Source Sans Pro Light"/>
              </a:rPr>
              <a:t>2 million </a:t>
            </a:r>
            <a:r>
              <a:rPr lang="en-US" spc="-10" dirty="0">
                <a:cs typeface="Source Sans Pro Light"/>
              </a:rPr>
              <a:t>years ago, </a:t>
            </a:r>
            <a:r>
              <a:rPr lang="en-US" spc="-15" dirty="0">
                <a:cs typeface="Source Sans Pro Light"/>
              </a:rPr>
              <a:t>at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beginning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10" dirty="0">
                <a:cs typeface="Source Sans Pro Light"/>
              </a:rPr>
              <a:t>Proterozoic </a:t>
            </a:r>
            <a:r>
              <a:rPr lang="en-US" dirty="0">
                <a:cs typeface="Source Sans Pro Light"/>
              </a:rPr>
              <a:t>eon. The </a:t>
            </a:r>
            <a:r>
              <a:rPr lang="en-US" spc="-10" dirty="0">
                <a:cs typeface="Source Sans Pro Light"/>
              </a:rPr>
              <a:t>most  probable way </a:t>
            </a:r>
            <a:r>
              <a:rPr lang="en-US" dirty="0">
                <a:cs typeface="Source Sans Pro Light"/>
              </a:rPr>
              <a:t>this </a:t>
            </a:r>
            <a:r>
              <a:rPr lang="en-US" spc="-5" dirty="0">
                <a:cs typeface="Source Sans Pro Light"/>
              </a:rPr>
              <a:t>happened </a:t>
            </a:r>
            <a:r>
              <a:rPr lang="en-US" spc="-10" dirty="0">
                <a:cs typeface="Source Sans Pro Light"/>
              </a:rPr>
              <a:t>was that a large </a:t>
            </a:r>
            <a:r>
              <a:rPr lang="en-US" spc="-5" dirty="0">
                <a:cs typeface="Source Sans Pro Light"/>
              </a:rPr>
              <a:t>prokaryotic </a:t>
            </a:r>
            <a:r>
              <a:rPr lang="en-US" spc="-10" dirty="0">
                <a:cs typeface="Source Sans Pro Light"/>
              </a:rPr>
              <a:t>cell </a:t>
            </a:r>
            <a:r>
              <a:rPr lang="en-US" spc="-15" dirty="0">
                <a:cs typeface="Source Sans Pro Light"/>
              </a:rPr>
              <a:t>attempted </a:t>
            </a:r>
            <a:r>
              <a:rPr lang="en-US" spc="-10" dirty="0">
                <a:cs typeface="Source Sans Pro Light"/>
              </a:rPr>
              <a:t>to trap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spc="-10" dirty="0">
                <a:cs typeface="Source Sans Pro Light"/>
              </a:rPr>
              <a:t>digest  another,</a:t>
            </a:r>
            <a:r>
              <a:rPr lang="en-US" spc="20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smaller</a:t>
            </a:r>
            <a:r>
              <a:rPr lang="en-US" spc="20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one,</a:t>
            </a:r>
            <a:r>
              <a:rPr lang="en-US" spc="20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which</a:t>
            </a:r>
            <a:r>
              <a:rPr lang="en-US" spc="200" dirty="0">
                <a:cs typeface="Source Sans Pro Light"/>
              </a:rPr>
              <a:t> </a:t>
            </a:r>
            <a:r>
              <a:rPr lang="en-US" spc="5" dirty="0">
                <a:cs typeface="Source Sans Pro Light"/>
              </a:rPr>
              <a:t>survived</a:t>
            </a:r>
            <a:r>
              <a:rPr lang="en-US" spc="20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thanks</a:t>
            </a:r>
            <a:r>
              <a:rPr lang="en-US" spc="20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20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its</a:t>
            </a:r>
            <a:r>
              <a:rPr lang="en-US" spc="20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resilient</a:t>
            </a:r>
            <a:r>
              <a:rPr lang="en-US" spc="200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character.</a:t>
            </a:r>
            <a:endParaRPr lang="en-US" dirty="0">
              <a:cs typeface="Source Sans Pro Light"/>
            </a:endParaRPr>
          </a:p>
          <a:p>
            <a:pPr marL="12700" marR="5080"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</p:txBody>
      </p:sp>
      <p:sp>
        <p:nvSpPr>
          <p:cNvPr id="14" name="object 11">
            <a:hlinkClick r:id="rId2"/>
            <a:extLst>
              <a:ext uri="{FF2B5EF4-FFF2-40B4-BE49-F238E27FC236}">
                <a16:creationId xmlns:a16="http://schemas.microsoft.com/office/drawing/2014/main" id="{44F0299E-5DDD-4DFB-9CBE-FB8FE6737449}"/>
              </a:ext>
            </a:extLst>
          </p:cNvPr>
          <p:cNvSpPr/>
          <p:nvPr/>
        </p:nvSpPr>
        <p:spPr>
          <a:xfrm>
            <a:off x="8377518" y="2502603"/>
            <a:ext cx="9662038" cy="5434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B12C99-B7F6-43C0-AE14-E34A6E9A91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37EA87-7572-479D-B41F-96B3403AAAE0}"/>
              </a:ext>
            </a:extLst>
          </p:cNvPr>
          <p:cNvSpPr/>
          <p:nvPr/>
        </p:nvSpPr>
        <p:spPr>
          <a:xfrm>
            <a:off x="12257027" y="7277177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53AB76CE-8598-4D2A-9B23-A240643E10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5109292"/>
                  </p:ext>
                </p:extLst>
              </p:nvPr>
            </p:nvGraphicFramePr>
            <p:xfrm>
              <a:off x="1983773" y="3198691"/>
              <a:ext cx="6203566" cy="396753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203566" cy="3967536"/>
                    </a:xfrm>
                    <a:prstGeom prst="rect">
                      <a:avLst/>
                    </a:prstGeom>
                  </am3d:spPr>
                  <am3d:camera>
                    <am3d:pos x="0" y="0" z="67929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89" d="1000000"/>
                    <am3d:preTrans dx="-2492904" dy="-1410480" dz="7845505"/>
                    <am3d:scale>
                      <am3d:sx n="1000000" d="1000000"/>
                      <am3d:sy n="1000000" d="1000000"/>
                      <am3d:sz n="1000000" d="1000000"/>
                    </am3d:scale>
                    <am3d:rot ax="1418017" ay="-1176547" az="-50126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449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53AB76CE-8598-4D2A-9B23-A240643E10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3773" y="3198691"/>
                <a:ext cx="6203566" cy="396753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A66AB1A-FB8F-4DFE-9D40-1D86C71C62CC}"/>
              </a:ext>
            </a:extLst>
          </p:cNvPr>
          <p:cNvSpPr/>
          <p:nvPr/>
        </p:nvSpPr>
        <p:spPr>
          <a:xfrm>
            <a:off x="3028156" y="7296561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2362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0">
            <a:extLst>
              <a:ext uri="{FF2B5EF4-FFF2-40B4-BE49-F238E27FC236}">
                <a16:creationId xmlns:a16="http://schemas.microsoft.com/office/drawing/2014/main" id="{F8BD4B8C-8956-4BF5-8406-0B1C7794419C}"/>
              </a:ext>
            </a:extLst>
          </p:cNvPr>
          <p:cNvSpPr txBox="1"/>
          <p:nvPr/>
        </p:nvSpPr>
        <p:spPr>
          <a:xfrm>
            <a:off x="971550" y="1689100"/>
            <a:ext cx="8381206" cy="723787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Soon,</a:t>
            </a:r>
            <a:r>
              <a:rPr lang="en-US" spc="20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these</a:t>
            </a:r>
            <a:r>
              <a:rPr lang="en-US" spc="20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cells </a:t>
            </a:r>
            <a:r>
              <a:rPr lang="en-US" spc="-10" dirty="0">
                <a:cs typeface="Source Sans Pro Light"/>
              </a:rPr>
              <a:t>began to </a:t>
            </a:r>
            <a:r>
              <a:rPr lang="en-US" dirty="0">
                <a:cs typeface="Source Sans Pro Light"/>
              </a:rPr>
              <a:t>live in </a:t>
            </a:r>
            <a:r>
              <a:rPr lang="en-US" spc="-5" dirty="0">
                <a:cs typeface="Source Sans Pro Light"/>
              </a:rPr>
              <a:t>symbiosis and </a:t>
            </a:r>
            <a:r>
              <a:rPr lang="en-US" dirty="0">
                <a:cs typeface="Source Sans Pro Light"/>
              </a:rPr>
              <a:t>need one </a:t>
            </a:r>
            <a:r>
              <a:rPr lang="en-US" spc="-10" dirty="0">
                <a:cs typeface="Source Sans Pro Light"/>
              </a:rPr>
              <a:t>another,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larger </a:t>
            </a:r>
            <a:r>
              <a:rPr lang="en-US" dirty="0">
                <a:cs typeface="Source Sans Pro Light"/>
              </a:rPr>
              <a:t>one dependent on the energy  </a:t>
            </a:r>
            <a:r>
              <a:rPr lang="en-US" spc="-5" dirty="0">
                <a:cs typeface="Source Sans Pro Light"/>
              </a:rPr>
              <a:t>produced by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smaller,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smaller </a:t>
            </a:r>
            <a:r>
              <a:rPr lang="en-US" dirty="0">
                <a:cs typeface="Source Sans Pro Light"/>
              </a:rPr>
              <a:t>one dependent on the </a:t>
            </a:r>
            <a:r>
              <a:rPr lang="en-US" spc="-15" dirty="0">
                <a:cs typeface="Source Sans Pro Light"/>
              </a:rPr>
              <a:t>raw </a:t>
            </a:r>
            <a:r>
              <a:rPr lang="en-US" spc="-10" dirty="0">
                <a:cs typeface="Source Sans Pro Light"/>
              </a:rPr>
              <a:t>materials </a:t>
            </a:r>
            <a:r>
              <a:rPr lang="en-US" spc="-5" dirty="0">
                <a:cs typeface="Source Sans Pro Light"/>
              </a:rPr>
              <a:t>contributed  by </a:t>
            </a:r>
            <a:r>
              <a:rPr lang="en-US" dirty="0">
                <a:cs typeface="Source Sans Pro Light"/>
              </a:rPr>
              <a:t>the </a:t>
            </a:r>
            <a:r>
              <a:rPr lang="en-US" spc="-15" dirty="0">
                <a:cs typeface="Source Sans Pro Light"/>
              </a:rPr>
              <a:t>larger.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smaller </a:t>
            </a:r>
            <a:r>
              <a:rPr lang="en-US" spc="-10" dirty="0">
                <a:cs typeface="Source Sans Pro Light"/>
              </a:rPr>
              <a:t>organism </a:t>
            </a:r>
            <a:r>
              <a:rPr lang="en-US" dirty="0">
                <a:cs typeface="Source Sans Pro Light"/>
              </a:rPr>
              <a:t>eventually </a:t>
            </a:r>
            <a:r>
              <a:rPr lang="en-US" spc="-5" dirty="0">
                <a:cs typeface="Source Sans Pro Light"/>
              </a:rPr>
              <a:t>transformed into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type of </a:t>
            </a:r>
            <a:r>
              <a:rPr lang="en-US" spc="-5" dirty="0">
                <a:cs typeface="Source Sans Pro Light"/>
              </a:rPr>
              <a:t>organelle </a:t>
            </a:r>
            <a:r>
              <a:rPr lang="en-US" dirty="0">
                <a:cs typeface="Source Sans Pro Light"/>
              </a:rPr>
              <a:t>which  we now </a:t>
            </a:r>
            <a:r>
              <a:rPr lang="en-US" spc="-10" dirty="0">
                <a:cs typeface="Source Sans Pro Light"/>
              </a:rPr>
              <a:t>call</a:t>
            </a:r>
            <a:r>
              <a:rPr lang="en-US" spc="-5" dirty="0">
                <a:cs typeface="Source Sans Pro Light"/>
              </a:rPr>
              <a:t> mitochondria.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pc="-15" dirty="0">
                <a:cs typeface="Source Sans Pro Light"/>
              </a:rPr>
              <a:t>You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dirty="0">
                <a:cs typeface="Source Sans Pro Light"/>
              </a:rPr>
              <a:t>find </a:t>
            </a:r>
            <a:r>
              <a:rPr lang="en-US" spc="-5" dirty="0">
                <a:cs typeface="Source Sans Pro Light"/>
              </a:rPr>
              <a:t>an example </a:t>
            </a:r>
            <a:r>
              <a:rPr lang="en-US" dirty="0">
                <a:cs typeface="Source Sans Pro Light"/>
              </a:rPr>
              <a:t>of this </a:t>
            </a:r>
            <a:r>
              <a:rPr lang="en-US" spc="-5" dirty="0">
                <a:cs typeface="Source Sans Pro Light"/>
              </a:rPr>
              <a:t>more complex </a:t>
            </a:r>
            <a:r>
              <a:rPr lang="en-US" dirty="0">
                <a:cs typeface="Source Sans Pro Light"/>
              </a:rPr>
              <a:t>eukaryotic </a:t>
            </a:r>
            <a:r>
              <a:rPr lang="en-US" spc="-10" dirty="0">
                <a:cs typeface="Source Sans Pro Light"/>
              </a:rPr>
              <a:t>cell </a:t>
            </a:r>
            <a:r>
              <a:rPr lang="en-US" dirty="0">
                <a:cs typeface="Source Sans Pro Light"/>
              </a:rPr>
              <a:t>in the </a:t>
            </a:r>
            <a:r>
              <a:rPr lang="en-US" spc="-5" dirty="0">
                <a:cs typeface="Source Sans Pro"/>
              </a:rPr>
              <a:t>Human </a:t>
            </a:r>
            <a:r>
              <a:rPr lang="en-US" dirty="0">
                <a:cs typeface="Source Sans Pro"/>
              </a:rPr>
              <a:t>Biology </a:t>
            </a:r>
            <a:r>
              <a:rPr lang="en-US" spc="-5" dirty="0">
                <a:cs typeface="Source Sans Pro Light"/>
              </a:rPr>
              <a:t>library  </a:t>
            </a:r>
            <a:r>
              <a:rPr lang="en-US" dirty="0">
                <a:cs typeface="Source Sans Pro Light"/>
              </a:rPr>
              <a:t>of the Lifeliqe </a:t>
            </a:r>
            <a:r>
              <a:rPr lang="en-US" spc="-10" dirty="0">
                <a:cs typeface="Source Sans Pro Light"/>
              </a:rPr>
              <a:t>app, </a:t>
            </a:r>
            <a:r>
              <a:rPr lang="en-US" dirty="0">
                <a:cs typeface="Source Sans Pro Light"/>
              </a:rPr>
              <a:t>in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model </a:t>
            </a:r>
            <a:r>
              <a:rPr lang="en-US" spc="-5" dirty="0">
                <a:cs typeface="Source Sans Pro Light"/>
              </a:rPr>
              <a:t>called </a:t>
            </a:r>
            <a:r>
              <a:rPr lang="en-US" spc="-10" dirty="0">
                <a:cs typeface="Source Sans Pro"/>
              </a:rPr>
              <a:t>“Somatic </a:t>
            </a:r>
            <a:r>
              <a:rPr lang="en-US" spc="-30" dirty="0">
                <a:cs typeface="Source Sans Pro"/>
              </a:rPr>
              <a:t>Cell”. </a:t>
            </a:r>
            <a:r>
              <a:rPr lang="en-US" dirty="0">
                <a:cs typeface="Source Sans Pro Light"/>
              </a:rPr>
              <a:t>Show it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students, describing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organelles and </a:t>
            </a:r>
            <a:r>
              <a:rPr lang="en-US" spc="-10" dirty="0">
                <a:cs typeface="Source Sans Pro Light"/>
              </a:rPr>
              <a:t>comparing </a:t>
            </a:r>
            <a:r>
              <a:rPr lang="en-US" dirty="0">
                <a:cs typeface="Source Sans Pro Light"/>
              </a:rPr>
              <a:t>it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 simple </a:t>
            </a:r>
            <a:r>
              <a:rPr lang="en-US" spc="-5" dirty="0">
                <a:cs typeface="Source Sans Pro Light"/>
              </a:rPr>
              <a:t>prokaryotic</a:t>
            </a:r>
            <a:r>
              <a:rPr lang="en-US" spc="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cell.</a:t>
            </a: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cs-CZ" spc="-5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cs-CZ" spc="-5" dirty="0">
              <a:cs typeface="Source Sans Pro Light"/>
            </a:endParaRPr>
          </a:p>
          <a:p>
            <a:pPr marL="12700" marR="5080" algn="just"/>
            <a:r>
              <a:rPr lang="en-US" spc="-10" dirty="0">
                <a:cs typeface="Source Sans Pro Light"/>
              </a:rPr>
              <a:t>Another, </a:t>
            </a:r>
            <a:r>
              <a:rPr lang="en-US" spc="-5" dirty="0">
                <a:cs typeface="Source Sans Pro Light"/>
              </a:rPr>
              <a:t>second </a:t>
            </a:r>
            <a:r>
              <a:rPr lang="en-US" dirty="0">
                <a:cs typeface="Source Sans Pro Light"/>
              </a:rPr>
              <a:t>type of eukaryotic </a:t>
            </a:r>
            <a:r>
              <a:rPr lang="en-US" spc="-10" dirty="0">
                <a:cs typeface="Source Sans Pro Light"/>
              </a:rPr>
              <a:t>cell </a:t>
            </a:r>
            <a:r>
              <a:rPr lang="en-US" dirty="0">
                <a:cs typeface="Source Sans Pro Light"/>
              </a:rPr>
              <a:t>is </a:t>
            </a:r>
            <a:r>
              <a:rPr lang="en-US" spc="-10" dirty="0">
                <a:cs typeface="Source Sans Pro Light"/>
              </a:rPr>
              <a:t>what </a:t>
            </a:r>
            <a:r>
              <a:rPr lang="en-US" dirty="0">
                <a:cs typeface="Source Sans Pro Light"/>
              </a:rPr>
              <a:t>we </a:t>
            </a:r>
            <a:r>
              <a:rPr lang="en-US" spc="-10" dirty="0">
                <a:cs typeface="Source Sans Pro Light"/>
              </a:rPr>
              <a:t>call a </a:t>
            </a:r>
            <a:r>
              <a:rPr lang="en-US" spc="-5" dirty="0">
                <a:cs typeface="Source Sans Pro"/>
              </a:rPr>
              <a:t>“Plant </a:t>
            </a:r>
            <a:r>
              <a:rPr lang="en-US" dirty="0">
                <a:cs typeface="Source Sans Pro"/>
              </a:rPr>
              <a:t>Cell”</a:t>
            </a:r>
            <a:r>
              <a:rPr lang="en-US" dirty="0">
                <a:cs typeface="Source Sans Pro Light"/>
              </a:rPr>
              <a:t>, the model of which  </a:t>
            </a:r>
            <a:r>
              <a:rPr lang="en-US" spc="-10" dirty="0">
                <a:cs typeface="Source Sans Pro Light"/>
              </a:rPr>
              <a:t>can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be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found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"/>
              </a:rPr>
              <a:t>Plant</a:t>
            </a:r>
            <a:r>
              <a:rPr lang="en-US" spc="-45" dirty="0">
                <a:cs typeface="Source Sans Pro"/>
              </a:rPr>
              <a:t> </a:t>
            </a:r>
            <a:r>
              <a:rPr lang="en-US" dirty="0">
                <a:cs typeface="Source Sans Pro"/>
              </a:rPr>
              <a:t>Biology</a:t>
            </a:r>
            <a:r>
              <a:rPr lang="en-US" spc="-45" dirty="0">
                <a:cs typeface="Source Sans Pro"/>
              </a:rPr>
              <a:t> </a:t>
            </a:r>
            <a:r>
              <a:rPr lang="en-US" spc="-5" dirty="0">
                <a:cs typeface="Source Sans Pro Light"/>
              </a:rPr>
              <a:t>library.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This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cell,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unlike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animal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cells,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contains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organelle  called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chloroplast. </a:t>
            </a:r>
            <a:r>
              <a:rPr lang="en-US" dirty="0">
                <a:cs typeface="Source Sans Pro Light"/>
              </a:rPr>
              <a:t>This </a:t>
            </a:r>
            <a:r>
              <a:rPr lang="en-US" spc="-5" dirty="0">
                <a:cs typeface="Source Sans Pro Light"/>
              </a:rPr>
              <a:t>organelle </a:t>
            </a:r>
            <a:r>
              <a:rPr lang="en-US" spc="5" dirty="0">
                <a:cs typeface="Source Sans Pro Light"/>
              </a:rPr>
              <a:t>serves </a:t>
            </a:r>
            <a:r>
              <a:rPr lang="en-US" spc="-5" dirty="0">
                <a:cs typeface="Source Sans Pro Light"/>
              </a:rPr>
              <a:t>for photosynthesis and </a:t>
            </a:r>
            <a:r>
              <a:rPr lang="en-US" spc="-10" dirty="0">
                <a:cs typeface="Source Sans Pro Light"/>
              </a:rPr>
              <a:t>probably </a:t>
            </a:r>
            <a:r>
              <a:rPr lang="en-US" dirty="0">
                <a:cs typeface="Source Sans Pro Light"/>
              </a:rPr>
              <a:t>evolved in </a:t>
            </a:r>
            <a:r>
              <a:rPr lang="en-US" spc="-10" dirty="0">
                <a:cs typeface="Source Sans Pro Light"/>
              </a:rPr>
              <a:t>a  </a:t>
            </a:r>
            <a:r>
              <a:rPr lang="en-US" spc="-5" dirty="0">
                <a:cs typeface="Source Sans Pro Light"/>
              </a:rPr>
              <a:t>similar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way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as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mitochondria: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photosynthesizing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cyanobacteria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entered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other</a:t>
            </a:r>
            <a:r>
              <a:rPr lang="en-US" spc="-5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cells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there  transformed into</a:t>
            </a:r>
            <a:r>
              <a:rPr lang="en-US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chloroplasts.</a:t>
            </a: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en-US" dirty="0">
              <a:cs typeface="Source Sans Pr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DD66B-3101-4D28-B788-750FFFE41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84DB8BE1-3BD6-44AE-A041-2C1A4F15A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3963059"/>
                  </p:ext>
                </p:extLst>
              </p:nvPr>
            </p:nvGraphicFramePr>
            <p:xfrm>
              <a:off x="10598403" y="3956758"/>
              <a:ext cx="6395184" cy="58812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395184" cy="5881286"/>
                    </a:xfrm>
                    <a:prstGeom prst="rect">
                      <a:avLst/>
                    </a:prstGeom>
                  </am3d:spPr>
                  <am3d:camera>
                    <am3d:pos x="0" y="0" z="628404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6" d="1000000"/>
                    <am3d:preTrans dx="3333970" dy="-54141" dz="-330943"/>
                    <am3d:scale>
                      <am3d:sx n="1000000" d="1000000"/>
                      <am3d:sy n="1000000" d="1000000"/>
                      <am3d:sz n="1000000" d="1000000"/>
                    </am3d:scale>
                    <am3d:rot ax="6936964" ay="2199452" az="77259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993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84DB8BE1-3BD6-44AE-A041-2C1A4F15A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8403" y="3956758"/>
                <a:ext cx="6395184" cy="5881286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1152830C-6BE3-4336-8564-EDA15F88CA1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29641" r="26250" b="5700"/>
          <a:stretch/>
        </p:blipFill>
        <p:spPr>
          <a:xfrm>
            <a:off x="11092079" y="578853"/>
            <a:ext cx="5698451" cy="41451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CBC286-8C20-486A-BB90-F7CD44ECFEC0}"/>
              </a:ext>
            </a:extLst>
          </p:cNvPr>
          <p:cNvSpPr/>
          <p:nvPr/>
        </p:nvSpPr>
        <p:spPr>
          <a:xfrm>
            <a:off x="15344016" y="4198320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Click to open in Lifeliqe</a:t>
            </a:r>
            <a:endParaRPr lang="cs-C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0DEA13-17EE-4827-9572-442D0C72237F}"/>
              </a:ext>
            </a:extLst>
          </p:cNvPr>
          <p:cNvSpPr/>
          <p:nvPr/>
        </p:nvSpPr>
        <p:spPr>
          <a:xfrm>
            <a:off x="15344016" y="8917976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2094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F0AD662-9A91-4244-AA87-2B1346D44E06}"/>
              </a:ext>
            </a:extLst>
          </p:cNvPr>
          <p:cNvGrpSpPr/>
          <p:nvPr/>
        </p:nvGrpSpPr>
        <p:grpSpPr>
          <a:xfrm>
            <a:off x="-19844" y="546100"/>
            <a:ext cx="7761300" cy="828000"/>
            <a:chOff x="0" y="8642689"/>
            <a:chExt cx="4061025" cy="439424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859411D0-D6FC-4AA5-8253-03925C5571A0}"/>
                </a:ext>
              </a:extLst>
            </p:cNvPr>
            <p:cNvSpPr/>
            <p:nvPr/>
          </p:nvSpPr>
          <p:spPr>
            <a:xfrm>
              <a:off x="0" y="8642693"/>
              <a:ext cx="3844925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8BD53E17-748E-4071-91A7-31B019608E92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F1C2A8-5129-4542-BAF9-7AE7C58423EA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639AB70-DE1F-4D1B-850C-9B8A898B1563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640B98B6-307D-45E9-97B7-B5A526579296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624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7" name="object 9">
            <a:extLst>
              <a:ext uri="{FF2B5EF4-FFF2-40B4-BE49-F238E27FC236}">
                <a16:creationId xmlns:a16="http://schemas.microsoft.com/office/drawing/2014/main" id="{A30AF017-8494-4867-8F16-E2AF80E2F191}"/>
              </a:ext>
            </a:extLst>
          </p:cNvPr>
          <p:cNvSpPr txBox="1"/>
          <p:nvPr/>
        </p:nvSpPr>
        <p:spPr>
          <a:xfrm>
            <a:off x="665956" y="738245"/>
            <a:ext cx="579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solidFill>
                  <a:srgbClr val="FFFFFF"/>
                </a:solidFill>
                <a:cs typeface="Source Sans Pro Light"/>
              </a:rPr>
              <a:t>4. </a:t>
            </a:r>
            <a:r>
              <a:rPr lang="en-US" sz="2800" spc="-10" dirty="0">
                <a:solidFill>
                  <a:srgbClr val="FFFFFF"/>
                </a:solidFill>
                <a:cs typeface="Source Sans Pro Light"/>
              </a:rPr>
              <a:t>Colonization </a:t>
            </a:r>
            <a:r>
              <a:rPr lang="en-US" sz="2800" dirty="0">
                <a:solidFill>
                  <a:srgbClr val="FFFFFF"/>
                </a:solidFill>
                <a:cs typeface="Source Sans Pro Light"/>
              </a:rPr>
              <a:t>of </a:t>
            </a:r>
            <a:r>
              <a:rPr lang="en-US" sz="2800" spc="20" dirty="0">
                <a:solidFill>
                  <a:srgbClr val="FFFFFF"/>
                </a:solidFill>
                <a:cs typeface="Source Sans Pro Light"/>
              </a:rPr>
              <a:t>dry</a:t>
            </a:r>
            <a:r>
              <a:rPr lang="en-US" sz="2800" spc="-3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5" dirty="0">
                <a:solidFill>
                  <a:srgbClr val="FFFFFF"/>
                </a:solidFill>
                <a:cs typeface="Source Sans Pro Light"/>
              </a:rPr>
              <a:t>land</a:t>
            </a:r>
            <a:endParaRPr lang="en-US" sz="2800" dirty="0">
              <a:cs typeface="Source Sans Pro Light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F8BD4B8C-8956-4BF5-8406-0B1C7794419C}"/>
              </a:ext>
            </a:extLst>
          </p:cNvPr>
          <p:cNvSpPr txBox="1"/>
          <p:nvPr/>
        </p:nvSpPr>
        <p:spPr>
          <a:xfrm>
            <a:off x="971550" y="1689100"/>
            <a:ext cx="11886406" cy="671465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About 1.5 </a:t>
            </a:r>
            <a:r>
              <a:rPr lang="en-US" spc="-5" dirty="0">
                <a:cs typeface="Source Sans Pro Light"/>
              </a:rPr>
              <a:t>billion </a:t>
            </a:r>
            <a:r>
              <a:rPr lang="en-US" spc="-10" dirty="0">
                <a:cs typeface="Source Sans Pro Light"/>
              </a:rPr>
              <a:t>years ago, </a:t>
            </a:r>
            <a:r>
              <a:rPr lang="en-US" dirty="0">
                <a:cs typeface="Source Sans Pro Light"/>
              </a:rPr>
              <a:t>eukaryotic </a:t>
            </a:r>
            <a:r>
              <a:rPr lang="en-US" spc="-5" dirty="0">
                <a:cs typeface="Source Sans Pro Light"/>
              </a:rPr>
              <a:t>cells </a:t>
            </a:r>
            <a:r>
              <a:rPr lang="en-US" spc="-10" dirty="0">
                <a:cs typeface="Source Sans Pro Light"/>
              </a:rPr>
              <a:t>began to </a:t>
            </a:r>
            <a:r>
              <a:rPr lang="en-US" spc="-5" dirty="0">
                <a:cs typeface="Source Sans Pro Light"/>
              </a:rPr>
              <a:t>form multicellular organisms. </a:t>
            </a:r>
            <a:r>
              <a:rPr lang="en-US" dirty="0">
                <a:cs typeface="Source Sans Pro Light"/>
              </a:rPr>
              <a:t>The  </a:t>
            </a:r>
            <a:r>
              <a:rPr lang="en-US" spc="-10" dirty="0">
                <a:cs typeface="Source Sans Pro Light"/>
              </a:rPr>
              <a:t>earliest </a:t>
            </a:r>
            <a:r>
              <a:rPr lang="en-US" dirty="0">
                <a:cs typeface="Source Sans Pro Light"/>
              </a:rPr>
              <a:t>of these </a:t>
            </a:r>
            <a:r>
              <a:rPr lang="en-US" spc="-5" dirty="0">
                <a:cs typeface="Source Sans Pro Light"/>
              </a:rPr>
              <a:t>were </a:t>
            </a:r>
            <a:r>
              <a:rPr lang="en-US" spc="-10" dirty="0">
                <a:cs typeface="Source Sans Pro Light"/>
              </a:rPr>
              <a:t>probably algae. </a:t>
            </a:r>
            <a:r>
              <a:rPr lang="en-US" dirty="0">
                <a:cs typeface="Source Sans Pro Light"/>
              </a:rPr>
              <a:t>But it </a:t>
            </a:r>
            <a:r>
              <a:rPr lang="en-US" spc="-10" dirty="0">
                <a:cs typeface="Source Sans Pro Light"/>
              </a:rPr>
              <a:t>wasn’t </a:t>
            </a:r>
            <a:r>
              <a:rPr lang="en-US" dirty="0">
                <a:cs typeface="Source Sans Pro Light"/>
              </a:rPr>
              <a:t>until </a:t>
            </a:r>
            <a:r>
              <a:rPr lang="en-US" spc="-5" dirty="0">
                <a:cs typeface="Source Sans Pro Light"/>
              </a:rPr>
              <a:t>around </a:t>
            </a:r>
            <a:r>
              <a:rPr lang="en-US" dirty="0">
                <a:cs typeface="Source Sans Pro Light"/>
              </a:rPr>
              <a:t>541-542 million </a:t>
            </a:r>
            <a:r>
              <a:rPr lang="en-US" spc="-10" dirty="0">
                <a:cs typeface="Source Sans Pro Light"/>
              </a:rPr>
              <a:t>years ago  that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big boom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life forms </a:t>
            </a:r>
            <a:r>
              <a:rPr lang="en-US" spc="-10" dirty="0">
                <a:cs typeface="Source Sans Pro Light"/>
              </a:rPr>
              <a:t>began </a:t>
            </a:r>
            <a:r>
              <a:rPr lang="en-US" dirty="0">
                <a:cs typeface="Source Sans Pro Light"/>
              </a:rPr>
              <a:t>on Earth. The </a:t>
            </a:r>
            <a:r>
              <a:rPr lang="en-US" spc="-10" dirty="0">
                <a:cs typeface="Source Sans Pro Light"/>
              </a:rPr>
              <a:t>process was </a:t>
            </a:r>
            <a:r>
              <a:rPr lang="en-US" spc="-5" dirty="0">
                <a:cs typeface="Source Sans Pro Light"/>
              </a:rPr>
              <a:t>also </a:t>
            </a:r>
            <a:r>
              <a:rPr lang="en-US" dirty="0">
                <a:cs typeface="Source Sans Pro Light"/>
              </a:rPr>
              <a:t>slowed down </a:t>
            </a:r>
            <a:r>
              <a:rPr lang="en-US" spc="-5" dirty="0">
                <a:cs typeface="Source Sans Pro Light"/>
              </a:rPr>
              <a:t>by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various severe </a:t>
            </a:r>
            <a:r>
              <a:rPr lang="en-US" spc="-10" dirty="0">
                <a:cs typeface="Source Sans Pro Light"/>
              </a:rPr>
              <a:t>ice ages </a:t>
            </a:r>
            <a:r>
              <a:rPr lang="en-US" dirty="0">
                <a:cs typeface="Source Sans Pro Light"/>
              </a:rPr>
              <a:t>which Earth </a:t>
            </a:r>
            <a:r>
              <a:rPr lang="en-US" spc="-5" dirty="0">
                <a:cs typeface="Source Sans Pro Light"/>
              </a:rPr>
              <a:t>suffered </a:t>
            </a:r>
            <a:r>
              <a:rPr lang="en-US" dirty="0">
                <a:cs typeface="Source Sans Pro Light"/>
              </a:rPr>
              <a:t>during the </a:t>
            </a:r>
            <a:r>
              <a:rPr lang="en-US" spc="-10" dirty="0">
                <a:cs typeface="Source Sans Pro Light"/>
              </a:rPr>
              <a:t>Proterozoic. </a:t>
            </a:r>
            <a:r>
              <a:rPr lang="en-US" dirty="0">
                <a:cs typeface="Source Sans Pro Light"/>
              </a:rPr>
              <a:t>These periods </a:t>
            </a:r>
            <a:r>
              <a:rPr lang="en-US" spc="-10" dirty="0">
                <a:cs typeface="Source Sans Pro Light"/>
              </a:rPr>
              <a:t>are  </a:t>
            </a:r>
            <a:r>
              <a:rPr lang="en-US" spc="-5" dirty="0">
                <a:cs typeface="Source Sans Pro Light"/>
              </a:rPr>
              <a:t>sometimes called </a:t>
            </a:r>
            <a:r>
              <a:rPr lang="en-US" spc="-10" dirty="0">
                <a:cs typeface="Source Sans Pro Light"/>
              </a:rPr>
              <a:t>“</a:t>
            </a:r>
            <a:r>
              <a:rPr lang="cs-CZ" spc="-10" dirty="0">
                <a:cs typeface="Source Sans Pro Light"/>
              </a:rPr>
              <a:t>S</a:t>
            </a:r>
            <a:r>
              <a:rPr lang="en-US" spc="-10" dirty="0">
                <a:cs typeface="Source Sans Pro Light"/>
              </a:rPr>
              <a:t>nowball</a:t>
            </a:r>
            <a:r>
              <a:rPr lang="en-US" spc="5" dirty="0">
                <a:cs typeface="Source Sans Pro Light"/>
              </a:rPr>
              <a:t> </a:t>
            </a:r>
            <a:r>
              <a:rPr lang="en-US" spc="-25" dirty="0">
                <a:cs typeface="Source Sans Pro Light"/>
              </a:rPr>
              <a:t>Earth”.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cs-CZ" sz="2000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pc="-5" dirty="0">
                <a:cs typeface="Source Sans Pro Light"/>
              </a:rPr>
              <a:t>At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end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2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Proterozoic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eon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came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so-called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Cambrian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Explosion.</a:t>
            </a:r>
            <a:r>
              <a:rPr lang="en-US" spc="-1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This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was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1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major,  </a:t>
            </a:r>
            <a:r>
              <a:rPr lang="en-US" dirty="0">
                <a:cs typeface="Source Sans Pro Light"/>
              </a:rPr>
              <a:t>sudden </a:t>
            </a:r>
            <a:r>
              <a:rPr lang="en-US" spc="-10" dirty="0">
                <a:cs typeface="Source Sans Pro Light"/>
              </a:rPr>
              <a:t>emergence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many </a:t>
            </a:r>
            <a:r>
              <a:rPr lang="en-US" dirty="0">
                <a:cs typeface="Source Sans Pro Light"/>
              </a:rPr>
              <a:t>living species, </a:t>
            </a:r>
            <a:r>
              <a:rPr lang="en-US" spc="-10" dirty="0">
                <a:cs typeface="Source Sans Pro Light"/>
              </a:rPr>
              <a:t>favored </a:t>
            </a:r>
            <a:r>
              <a:rPr lang="en-US" spc="-5" dirty="0">
                <a:cs typeface="Source Sans Pro Light"/>
              </a:rPr>
              <a:t>by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prevailing conditions </a:t>
            </a:r>
            <a:r>
              <a:rPr lang="en-US" dirty="0">
                <a:cs typeface="Source Sans Pro Light"/>
              </a:rPr>
              <a:t>on Earth.  With this explosion, the </a:t>
            </a:r>
            <a:r>
              <a:rPr lang="en-US" spc="-10" dirty="0">
                <a:cs typeface="Source Sans Pro Light"/>
              </a:rPr>
              <a:t>last </a:t>
            </a:r>
            <a:r>
              <a:rPr lang="en-US" spc="-5" dirty="0">
                <a:cs typeface="Source Sans Pro Light"/>
              </a:rPr>
              <a:t>(and current) </a:t>
            </a:r>
            <a:r>
              <a:rPr lang="en-US" dirty="0">
                <a:cs typeface="Source Sans Pro Light"/>
              </a:rPr>
              <a:t>eon, the </a:t>
            </a:r>
            <a:r>
              <a:rPr lang="en-US" spc="-5" dirty="0">
                <a:cs typeface="Source Sans Pro Light"/>
              </a:rPr>
              <a:t>Phanerozoic, </a:t>
            </a:r>
            <a:r>
              <a:rPr lang="en-US" spc="-10" dirty="0">
                <a:cs typeface="Source Sans Pro Light"/>
              </a:rPr>
              <a:t>began.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first </a:t>
            </a:r>
            <a:r>
              <a:rPr lang="en-US" spc="-20" dirty="0">
                <a:cs typeface="Source Sans Pro Light"/>
              </a:rPr>
              <a:t>stage </a:t>
            </a:r>
            <a:r>
              <a:rPr lang="en-US" spc="-10" dirty="0">
                <a:cs typeface="Source Sans Pro Light"/>
              </a:rPr>
              <a:t>was 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Paleozoic era. </a:t>
            </a:r>
            <a:r>
              <a:rPr lang="en-US" spc="-5" dirty="0">
                <a:cs typeface="Source Sans Pro Light"/>
              </a:rPr>
              <a:t>Animals still remaining </a:t>
            </a:r>
            <a:r>
              <a:rPr lang="en-US" dirty="0">
                <a:cs typeface="Source Sans Pro Light"/>
              </a:rPr>
              <a:t>in the </a:t>
            </a:r>
            <a:r>
              <a:rPr lang="en-US" spc="-15" dirty="0">
                <a:cs typeface="Source Sans Pro Light"/>
              </a:rPr>
              <a:t>water </a:t>
            </a:r>
            <a:r>
              <a:rPr lang="en-US" dirty="0">
                <a:cs typeface="Source Sans Pro Light"/>
              </a:rPr>
              <a:t>developed </a:t>
            </a:r>
            <a:r>
              <a:rPr lang="en-US" spc="-10" dirty="0">
                <a:cs typeface="Source Sans Pro Light"/>
              </a:rPr>
              <a:t>hard </a:t>
            </a:r>
            <a:r>
              <a:rPr lang="en-US" spc="-5" dirty="0">
                <a:cs typeface="Source Sans Pro Light"/>
              </a:rPr>
              <a:t>body </a:t>
            </a:r>
            <a:r>
              <a:rPr lang="en-US" spc="-10" dirty="0">
                <a:cs typeface="Source Sans Pro Light"/>
              </a:rPr>
              <a:t>parts, </a:t>
            </a:r>
            <a:r>
              <a:rPr lang="en-US" dirty="0">
                <a:cs typeface="Source Sans Pro Light"/>
              </a:rPr>
              <a:t>such </a:t>
            </a:r>
            <a:r>
              <a:rPr lang="en-US" spc="-5" dirty="0">
                <a:cs typeface="Source Sans Pro Light"/>
              </a:rPr>
              <a:t>as  </a:t>
            </a:r>
            <a:r>
              <a:rPr lang="en-US" dirty="0">
                <a:cs typeface="Source Sans Pro Light"/>
              </a:rPr>
              <a:t>shells, </a:t>
            </a:r>
            <a:r>
              <a:rPr lang="en-US" spc="-5" dirty="0">
                <a:cs typeface="Source Sans Pro Light"/>
              </a:rPr>
              <a:t>skeletons, </a:t>
            </a:r>
            <a:r>
              <a:rPr lang="en-US" dirty="0">
                <a:cs typeface="Source Sans Pro Light"/>
              </a:rPr>
              <a:t>or </a:t>
            </a:r>
            <a:r>
              <a:rPr lang="en-US" spc="-5" dirty="0">
                <a:cs typeface="Source Sans Pro Light"/>
              </a:rPr>
              <a:t>exoskeletons. </a:t>
            </a:r>
            <a:r>
              <a:rPr lang="en-US" dirty="0">
                <a:cs typeface="Source Sans Pro Light"/>
              </a:rPr>
              <a:t>One of the </a:t>
            </a:r>
            <a:r>
              <a:rPr lang="en-US" spc="-5" dirty="0">
                <a:cs typeface="Source Sans Pro Light"/>
              </a:rPr>
              <a:t>benefits </a:t>
            </a:r>
            <a:r>
              <a:rPr lang="en-US" dirty="0">
                <a:cs typeface="Source Sans Pro Light"/>
              </a:rPr>
              <a:t>of their development </a:t>
            </a:r>
            <a:r>
              <a:rPr lang="en-US" spc="-5" dirty="0">
                <a:cs typeface="Source Sans Pro Light"/>
              </a:rPr>
              <a:t>for </a:t>
            </a:r>
            <a:r>
              <a:rPr lang="en-US" dirty="0">
                <a:cs typeface="Source Sans Pro Light"/>
              </a:rPr>
              <a:t>us is the  </a:t>
            </a:r>
            <a:r>
              <a:rPr lang="en-US" spc="-5" dirty="0">
                <a:cs typeface="Source Sans Pro Light"/>
              </a:rPr>
              <a:t>easier</a:t>
            </a:r>
            <a:r>
              <a:rPr lang="en-US" spc="-8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much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more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evident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fossilization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their</a:t>
            </a:r>
            <a:r>
              <a:rPr lang="en-US" spc="-8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remains,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providing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us</a:t>
            </a:r>
            <a:r>
              <a:rPr lang="en-US" spc="-7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more</a:t>
            </a:r>
            <a:r>
              <a:rPr lang="en-US" spc="-7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probable  </a:t>
            </a:r>
            <a:r>
              <a:rPr lang="en-US" spc="-5" dirty="0">
                <a:cs typeface="Source Sans Pro Light"/>
              </a:rPr>
              <a:t>evidence about </a:t>
            </a:r>
            <a:r>
              <a:rPr lang="en-US" dirty="0">
                <a:cs typeface="Source Sans Pro Light"/>
              </a:rPr>
              <a:t>them. One of the </a:t>
            </a:r>
            <a:r>
              <a:rPr lang="en-US" spc="-10" dirty="0">
                <a:cs typeface="Source Sans Pro Light"/>
              </a:rPr>
              <a:t>most famous </a:t>
            </a:r>
            <a:r>
              <a:rPr lang="en-US" dirty="0">
                <a:cs typeface="Source Sans Pro Light"/>
              </a:rPr>
              <a:t>of these </a:t>
            </a:r>
            <a:r>
              <a:rPr lang="en-US" spc="-10" dirty="0">
                <a:cs typeface="Source Sans Pro Light"/>
              </a:rPr>
              <a:t>early, </a:t>
            </a:r>
            <a:r>
              <a:rPr lang="en-US" spc="-5" dirty="0">
                <a:cs typeface="Source Sans Pro Light"/>
              </a:rPr>
              <a:t>fossilized </a:t>
            </a:r>
            <a:r>
              <a:rPr lang="en-US" spc="-10" dirty="0">
                <a:cs typeface="Source Sans Pro Light"/>
              </a:rPr>
              <a:t>creatures was </a:t>
            </a:r>
            <a:r>
              <a:rPr lang="en-US" dirty="0">
                <a:cs typeface="Source Sans Pro Light"/>
              </a:rPr>
              <a:t>the  </a:t>
            </a:r>
            <a:r>
              <a:rPr lang="en-US" spc="-10" dirty="0">
                <a:cs typeface="Source Sans Pro"/>
              </a:rPr>
              <a:t>“Trilobite”</a:t>
            </a:r>
            <a:r>
              <a:rPr lang="en-US" spc="-10" dirty="0">
                <a:cs typeface="Source Sans Pro Light"/>
              </a:rPr>
              <a:t>. Search </a:t>
            </a:r>
            <a:r>
              <a:rPr lang="en-US" dirty="0">
                <a:cs typeface="Source Sans Pro Light"/>
              </a:rPr>
              <a:t>in the Lifeliqe </a:t>
            </a:r>
            <a:r>
              <a:rPr lang="en-US" spc="-5" dirty="0">
                <a:cs typeface="Source Sans Pro Light"/>
              </a:rPr>
              <a:t>app for </a:t>
            </a:r>
            <a:r>
              <a:rPr lang="en-US" dirty="0">
                <a:cs typeface="Source Sans Pro Light"/>
              </a:rPr>
              <a:t>the model of this </a:t>
            </a:r>
            <a:r>
              <a:rPr lang="en-US" spc="10" dirty="0">
                <a:cs typeface="Source Sans Pro Light"/>
              </a:rPr>
              <a:t>very </a:t>
            </a:r>
            <a:r>
              <a:rPr lang="en-US" dirty="0">
                <a:cs typeface="Source Sans Pro Light"/>
              </a:rPr>
              <a:t>well known </a:t>
            </a:r>
            <a:r>
              <a:rPr lang="en-US" spc="-5" dirty="0">
                <a:cs typeface="Source Sans Pro Light"/>
              </a:rPr>
              <a:t>prehistoric  marine arthropod!</a:t>
            </a:r>
            <a:endParaRPr lang="cs-CZ" spc="-5" dirty="0">
              <a:cs typeface="Source Sans Pro Light"/>
            </a:endParaRPr>
          </a:p>
          <a:p>
            <a:pPr marL="12700" marR="5080" algn="just"/>
            <a:r>
              <a:rPr lang="en-US" spc="-5" dirty="0">
                <a:cs typeface="Source Sans Pro Light"/>
              </a:rPr>
              <a:t>However, </a:t>
            </a:r>
            <a:r>
              <a:rPr lang="en-US" dirty="0">
                <a:cs typeface="Source Sans Pro Light"/>
              </a:rPr>
              <a:t>in this period </a:t>
            </a:r>
            <a:r>
              <a:rPr lang="en-US" spc="-5" dirty="0">
                <a:cs typeface="Source Sans Pro Light"/>
              </a:rPr>
              <a:t>there were also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first </a:t>
            </a:r>
            <a:r>
              <a:rPr lang="en-US" spc="-10" dirty="0">
                <a:cs typeface="Source Sans Pro Light"/>
              </a:rPr>
              <a:t>steps later </a:t>
            </a:r>
            <a:r>
              <a:rPr lang="en-US" spc="-5" dirty="0">
                <a:cs typeface="Source Sans Pro Light"/>
              </a:rPr>
              <a:t>leading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colonization </a:t>
            </a:r>
            <a:r>
              <a:rPr lang="en-US" dirty="0">
                <a:cs typeface="Source Sans Pro Light"/>
              </a:rPr>
              <a:t>of  </a:t>
            </a:r>
            <a:r>
              <a:rPr lang="en-US" spc="10" dirty="0">
                <a:cs typeface="Source Sans Pro Light"/>
              </a:rPr>
              <a:t>dry </a:t>
            </a:r>
            <a:r>
              <a:rPr lang="en-US" spc="-5" dirty="0">
                <a:cs typeface="Source Sans Pro Light"/>
              </a:rPr>
              <a:t>land. Several </a:t>
            </a:r>
            <a:r>
              <a:rPr lang="en-US" dirty="0">
                <a:cs typeface="Source Sans Pro Light"/>
              </a:rPr>
              <a:t>million </a:t>
            </a:r>
            <a:r>
              <a:rPr lang="en-US" spc="-10" dirty="0">
                <a:cs typeface="Source Sans Pro Light"/>
              </a:rPr>
              <a:t>years ago, </a:t>
            </a:r>
            <a:r>
              <a:rPr lang="en-US" spc="-5" dirty="0">
                <a:cs typeface="Source Sans Pro Light"/>
              </a:rPr>
              <a:t>plants </a:t>
            </a:r>
            <a:r>
              <a:rPr lang="en-US" spc="-10" dirty="0">
                <a:cs typeface="Source Sans Pro Light"/>
              </a:rPr>
              <a:t>(probably algae)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fungi </a:t>
            </a:r>
            <a:r>
              <a:rPr lang="en-US" spc="-15" dirty="0">
                <a:cs typeface="Source Sans Pro Light"/>
              </a:rPr>
              <a:t>started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spc="-5" dirty="0">
                <a:cs typeface="Source Sans Pro Light"/>
              </a:rPr>
              <a:t>grow also  </a:t>
            </a:r>
            <a:r>
              <a:rPr lang="en-US" dirty="0">
                <a:cs typeface="Source Sans Pro Light"/>
              </a:rPr>
              <a:t>on the </a:t>
            </a:r>
            <a:r>
              <a:rPr lang="en-US" spc="-5" dirty="0">
                <a:cs typeface="Source Sans Pro Light"/>
              </a:rPr>
              <a:t>edges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20" dirty="0">
                <a:cs typeface="Source Sans Pro Light"/>
              </a:rPr>
              <a:t>water. </a:t>
            </a:r>
            <a:r>
              <a:rPr lang="en-US" dirty="0">
                <a:cs typeface="Source Sans Pro Light"/>
              </a:rPr>
              <a:t>This </a:t>
            </a:r>
            <a:r>
              <a:rPr lang="en-US" spc="-10" dirty="0">
                <a:cs typeface="Source Sans Pro Light"/>
              </a:rPr>
              <a:t>was </a:t>
            </a:r>
            <a:r>
              <a:rPr lang="en-US" spc="-5" dirty="0">
                <a:cs typeface="Source Sans Pro Light"/>
              </a:rPr>
              <a:t>possible </a:t>
            </a:r>
            <a:r>
              <a:rPr lang="en-US" dirty="0">
                <a:cs typeface="Source Sans Pro Light"/>
              </a:rPr>
              <a:t>due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spc="-5" dirty="0">
                <a:cs typeface="Source Sans Pro Light"/>
              </a:rPr>
              <a:t>more </a:t>
            </a:r>
            <a:r>
              <a:rPr lang="en-US" spc="-10" dirty="0">
                <a:cs typeface="Source Sans Pro Light"/>
              </a:rPr>
              <a:t>favorable </a:t>
            </a:r>
            <a:r>
              <a:rPr lang="en-US" spc="-5" dirty="0">
                <a:cs typeface="Source Sans Pro Light"/>
              </a:rPr>
              <a:t>atmospheric conditions  than had earlier prevailed. Oxygen produced by photosynthesizing organisms allowed for  </a:t>
            </a:r>
            <a:r>
              <a:rPr lang="en-US" spc="-10" dirty="0">
                <a:cs typeface="Source Sans Pro Light"/>
              </a:rPr>
              <a:t>breathing </a:t>
            </a:r>
            <a:r>
              <a:rPr lang="en-US" spc="-5" dirty="0">
                <a:cs typeface="Source Sans Pro Light"/>
              </a:rPr>
              <a:t>outside </a:t>
            </a:r>
            <a:r>
              <a:rPr lang="en-US" dirty="0">
                <a:cs typeface="Source Sans Pro Light"/>
              </a:rPr>
              <a:t>of </a:t>
            </a:r>
            <a:r>
              <a:rPr lang="en-US" spc="-20" dirty="0">
                <a:cs typeface="Source Sans Pro Light"/>
              </a:rPr>
              <a:t>water, </a:t>
            </a:r>
            <a:r>
              <a:rPr lang="en-US" spc="-5" dirty="0">
                <a:cs typeface="Source Sans Pro Light"/>
              </a:rPr>
              <a:t>and also allowed </a:t>
            </a:r>
            <a:r>
              <a:rPr lang="en-US" dirty="0">
                <a:cs typeface="Source Sans Pro Light"/>
              </a:rPr>
              <a:t>the </a:t>
            </a:r>
            <a:r>
              <a:rPr lang="en-US" spc="-10" dirty="0">
                <a:cs typeface="Source Sans Pro Light"/>
              </a:rPr>
              <a:t>creation </a:t>
            </a:r>
            <a:r>
              <a:rPr lang="en-US" dirty="0">
                <a:cs typeface="Source Sans Pro Light"/>
              </a:rPr>
              <a:t>of the </a:t>
            </a:r>
            <a:r>
              <a:rPr lang="en-US" spc="-10" dirty="0">
                <a:cs typeface="Source Sans Pro Light"/>
              </a:rPr>
              <a:t>protective </a:t>
            </a:r>
            <a:r>
              <a:rPr lang="en-US" spc="-5" dirty="0">
                <a:cs typeface="Source Sans Pro Light"/>
              </a:rPr>
              <a:t>ozone</a:t>
            </a:r>
            <a:r>
              <a:rPr lang="en-US" spc="11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layer.</a:t>
            </a:r>
            <a:endParaRPr lang="cs-CZ" spc="-10" dirty="0">
              <a:cs typeface="Source Sans Pro Light"/>
            </a:endParaRPr>
          </a:p>
          <a:p>
            <a:pPr marL="12700" marR="5080" algn="just"/>
            <a:endParaRPr lang="cs-CZ" spc="-10" dirty="0">
              <a:cs typeface="Source Sans Pro Light"/>
            </a:endParaRPr>
          </a:p>
          <a:p>
            <a:pPr marL="12700" marR="5080" algn="just"/>
            <a:endParaRPr lang="cs-CZ" spc="-10" dirty="0">
              <a:cs typeface="Source Sans Pro Light"/>
            </a:endParaRPr>
          </a:p>
          <a:p>
            <a:pPr marL="12700" marR="5080" algn="just"/>
            <a:r>
              <a:rPr lang="en-US" spc="-5" dirty="0">
                <a:cs typeface="Source Sans Pro Light"/>
              </a:rPr>
              <a:t>Oxygen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present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air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also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increased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weathering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rates,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which</a:t>
            </a:r>
            <a:r>
              <a:rPr lang="en-US" spc="-2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together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with</a:t>
            </a:r>
            <a:r>
              <a:rPr lang="en-US" spc="-2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2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presence  </a:t>
            </a:r>
            <a:r>
              <a:rPr lang="en-US" dirty="0">
                <a:cs typeface="Source Sans Pro Light"/>
              </a:rPr>
              <a:t>of </a:t>
            </a:r>
            <a:r>
              <a:rPr lang="en-US" spc="-10" dirty="0">
                <a:cs typeface="Source Sans Pro Light"/>
              </a:rPr>
              <a:t>early </a:t>
            </a:r>
            <a:r>
              <a:rPr lang="en-US" spc="-5" dirty="0">
                <a:cs typeface="Source Sans Pro Light"/>
              </a:rPr>
              <a:t>life forms </a:t>
            </a:r>
            <a:r>
              <a:rPr lang="en-US" dirty="0">
                <a:cs typeface="Source Sans Pro Light"/>
              </a:rPr>
              <a:t>on </a:t>
            </a:r>
            <a:r>
              <a:rPr lang="en-US" spc="10" dirty="0">
                <a:cs typeface="Source Sans Pro Light"/>
              </a:rPr>
              <a:t>dry </a:t>
            </a:r>
            <a:r>
              <a:rPr lang="en-US" spc="-5" dirty="0">
                <a:cs typeface="Source Sans Pro Light"/>
              </a:rPr>
              <a:t>land </a:t>
            </a:r>
            <a:r>
              <a:rPr lang="en-US" dirty="0">
                <a:cs typeface="Source Sans Pro Light"/>
              </a:rPr>
              <a:t>led </a:t>
            </a:r>
            <a:r>
              <a:rPr lang="en-US" spc="-10" dirty="0">
                <a:cs typeface="Source Sans Pro Light"/>
              </a:rPr>
              <a:t>to creation </a:t>
            </a:r>
            <a:r>
              <a:rPr lang="en-US" dirty="0">
                <a:cs typeface="Source Sans Pro Light"/>
              </a:rPr>
              <a:t>of soil. This soil </a:t>
            </a:r>
            <a:r>
              <a:rPr lang="en-US" spc="-10" dirty="0">
                <a:cs typeface="Source Sans Pro Light"/>
              </a:rPr>
              <a:t>was </a:t>
            </a:r>
            <a:r>
              <a:rPr lang="en-US" dirty="0">
                <a:cs typeface="Source Sans Pro Light"/>
              </a:rPr>
              <a:t>in turn </a:t>
            </a:r>
            <a:r>
              <a:rPr lang="en-US" spc="-10" dirty="0">
                <a:cs typeface="Source Sans Pro Light"/>
              </a:rPr>
              <a:t>a </a:t>
            </a:r>
            <a:r>
              <a:rPr lang="en-US" spc="-5" dirty="0">
                <a:cs typeface="Source Sans Pro Light"/>
              </a:rPr>
              <a:t>hospitable </a:t>
            </a:r>
            <a:r>
              <a:rPr lang="en-US" spc="-10" dirty="0">
                <a:cs typeface="Source Sans Pro Light"/>
              </a:rPr>
              <a:t>place  </a:t>
            </a:r>
            <a:r>
              <a:rPr lang="en-US" spc="-5" dirty="0">
                <a:cs typeface="Source Sans Pro Light"/>
              </a:rPr>
              <a:t>for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other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plant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species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grow,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thus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contributed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to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first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life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on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10" dirty="0">
                <a:cs typeface="Source Sans Pro Light"/>
              </a:rPr>
              <a:t>dry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land.</a:t>
            </a:r>
            <a:r>
              <a:rPr lang="en-US" spc="-35" dirty="0">
                <a:cs typeface="Source Sans Pro Light"/>
              </a:rPr>
              <a:t> To </a:t>
            </a:r>
            <a:r>
              <a:rPr lang="en-US" dirty="0">
                <a:cs typeface="Source Sans Pro Light"/>
              </a:rPr>
              <a:t>see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more  about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formation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soil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its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structure,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have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a</a:t>
            </a:r>
            <a:r>
              <a:rPr lang="en-US" spc="-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look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15" dirty="0">
                <a:cs typeface="Source Sans Pro Light"/>
              </a:rPr>
              <a:t>at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35" dirty="0">
                <a:cs typeface="Source Sans Pro Light"/>
              </a:rPr>
              <a:t> </a:t>
            </a:r>
            <a:r>
              <a:rPr lang="en-US" b="1" spc="-5" dirty="0">
                <a:cs typeface="Source Sans Pro"/>
              </a:rPr>
              <a:t>“Soil</a:t>
            </a:r>
            <a:r>
              <a:rPr lang="en-US" b="1" spc="-40" dirty="0">
                <a:cs typeface="Source Sans Pro"/>
              </a:rPr>
              <a:t> </a:t>
            </a:r>
            <a:r>
              <a:rPr lang="en-US" b="1" spc="-5" dirty="0">
                <a:cs typeface="Source Sans Pro"/>
              </a:rPr>
              <a:t>Profile”</a:t>
            </a:r>
            <a:r>
              <a:rPr lang="en-US" b="1" spc="-40" dirty="0">
                <a:cs typeface="Source Sans Pro"/>
              </a:rPr>
              <a:t> </a:t>
            </a:r>
            <a:r>
              <a:rPr lang="en-US" dirty="0">
                <a:cs typeface="Source Sans Pro Light"/>
              </a:rPr>
              <a:t>model</a:t>
            </a:r>
            <a:r>
              <a:rPr lang="en-US" spc="-3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found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-3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  </a:t>
            </a:r>
            <a:r>
              <a:rPr lang="en-US" dirty="0">
                <a:cs typeface="Source Sans Pro"/>
              </a:rPr>
              <a:t>Geology</a:t>
            </a:r>
            <a:r>
              <a:rPr lang="en-US" spc="-10" dirty="0">
                <a:cs typeface="Source Sans Pro"/>
              </a:rPr>
              <a:t> </a:t>
            </a:r>
            <a:r>
              <a:rPr lang="en-US" spc="-5" dirty="0">
                <a:cs typeface="Source Sans Pro Light"/>
              </a:rPr>
              <a:t>library.</a:t>
            </a:r>
            <a:endParaRPr lang="en-US" dirty="0">
              <a:cs typeface="Source Sans Pro Light"/>
            </a:endParaRPr>
          </a:p>
          <a:p>
            <a:pPr marL="12700" marR="5080" algn="just"/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</a:pPr>
            <a:endParaRPr lang="en-US" dirty="0">
              <a:cs typeface="Source Sans Pro Light"/>
            </a:endParaRPr>
          </a:p>
        </p:txBody>
      </p:sp>
      <p:sp>
        <p:nvSpPr>
          <p:cNvPr id="15" name="object 9">
            <a:hlinkClick r:id="rId2"/>
            <a:extLst>
              <a:ext uri="{FF2B5EF4-FFF2-40B4-BE49-F238E27FC236}">
                <a16:creationId xmlns:a16="http://schemas.microsoft.com/office/drawing/2014/main" id="{64CE4719-93B4-4A95-92E2-F2BC29A72647}"/>
              </a:ext>
            </a:extLst>
          </p:cNvPr>
          <p:cNvSpPr/>
          <p:nvPr/>
        </p:nvSpPr>
        <p:spPr>
          <a:xfrm>
            <a:off x="13086556" y="1155700"/>
            <a:ext cx="5433479" cy="4008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9">
            <a:hlinkClick r:id="rId4"/>
            <a:extLst>
              <a:ext uri="{FF2B5EF4-FFF2-40B4-BE49-F238E27FC236}">
                <a16:creationId xmlns:a16="http://schemas.microsoft.com/office/drawing/2014/main" id="{7C10D2F3-209C-4F41-A901-AA48532DB204}"/>
              </a:ext>
            </a:extLst>
          </p:cNvPr>
          <p:cNvSpPr/>
          <p:nvPr/>
        </p:nvSpPr>
        <p:spPr>
          <a:xfrm>
            <a:off x="13162756" y="5041900"/>
            <a:ext cx="4820653" cy="44328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6D51-651E-4C5C-9E26-E841F41B2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C6B9A3-6E1F-4A4E-B4A4-0434EDE807DF}"/>
              </a:ext>
            </a:extLst>
          </p:cNvPr>
          <p:cNvSpPr/>
          <p:nvPr/>
        </p:nvSpPr>
        <p:spPr>
          <a:xfrm>
            <a:off x="14305756" y="4418464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9EF2A5-85CA-4C7D-B0F3-8CEB1A92298F}"/>
              </a:ext>
            </a:extLst>
          </p:cNvPr>
          <p:cNvSpPr/>
          <p:nvPr/>
        </p:nvSpPr>
        <p:spPr>
          <a:xfrm>
            <a:off x="14305755" y="9080500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Click to open in Lifeliqe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35530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9D3FD56-595F-47BD-B9B0-2EE2E1C35C0B}"/>
              </a:ext>
            </a:extLst>
          </p:cNvPr>
          <p:cNvGrpSpPr/>
          <p:nvPr/>
        </p:nvGrpSpPr>
        <p:grpSpPr>
          <a:xfrm>
            <a:off x="-1" y="546100"/>
            <a:ext cx="3942557" cy="828000"/>
            <a:chOff x="-1" y="546100"/>
            <a:chExt cx="3942557" cy="828000"/>
          </a:xfrm>
        </p:grpSpPr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61EE3984-2D7D-4A23-A79E-4B003BA1510D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25">
              <a:extLst>
                <a:ext uri="{FF2B5EF4-FFF2-40B4-BE49-F238E27FC236}">
                  <a16:creationId xmlns:a16="http://schemas.microsoft.com/office/drawing/2014/main" id="{5C9CB769-4BB4-4903-A8EF-E9CC83CBBCCC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2C003E6-41AA-45A1-9351-7820568E8A0B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27196363-AF3A-4B0C-A604-8A75FEF8C837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80E84367-925B-49AA-B4F5-D2CF5428755F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624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5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8EBF37EB-2B14-4325-9692-2192E3259260}"/>
              </a:ext>
            </a:extLst>
          </p:cNvPr>
          <p:cNvSpPr txBox="1"/>
          <p:nvPr/>
        </p:nvSpPr>
        <p:spPr>
          <a:xfrm>
            <a:off x="665956" y="738245"/>
            <a:ext cx="579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5. </a:t>
            </a: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Final</a:t>
            </a: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wrap</a:t>
            </a: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-up</a:t>
            </a:r>
            <a:endParaRPr lang="en-US" sz="2800" dirty="0">
              <a:cs typeface="Source Sans Pro Light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6595AC4A-32CC-414C-81E7-FD38E6F9D8EB}"/>
              </a:ext>
            </a:extLst>
          </p:cNvPr>
          <p:cNvSpPr txBox="1"/>
          <p:nvPr/>
        </p:nvSpPr>
        <p:spPr>
          <a:xfrm>
            <a:off x="971550" y="1689100"/>
            <a:ext cx="17220406" cy="169790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cs typeface="Source Sans Pro Light"/>
              </a:rPr>
              <a:t>At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end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lesson,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review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topic,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focusing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especially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on</a:t>
            </a:r>
            <a:r>
              <a:rPr lang="en-US" spc="-4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-45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respective</a:t>
            </a:r>
            <a:r>
              <a:rPr lang="en-US" spc="-4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phases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of</a:t>
            </a:r>
            <a:r>
              <a:rPr lang="en-US" spc="-45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  </a:t>
            </a:r>
            <a:r>
              <a:rPr lang="en-US" spc="-5" dirty="0">
                <a:cs typeface="Source Sans Pro Light"/>
              </a:rPr>
              <a:t>geological </a:t>
            </a:r>
            <a:r>
              <a:rPr lang="en-US" dirty="0">
                <a:cs typeface="Source Sans Pro Light"/>
              </a:rPr>
              <a:t>history of the Earth. </a:t>
            </a:r>
            <a:r>
              <a:rPr lang="en-US" spc="-15" dirty="0">
                <a:cs typeface="Source Sans Pro Light"/>
              </a:rPr>
              <a:t>You </a:t>
            </a:r>
            <a:r>
              <a:rPr lang="en-US" spc="-10" dirty="0">
                <a:cs typeface="Source Sans Pro Light"/>
              </a:rPr>
              <a:t>can </a:t>
            </a:r>
            <a:r>
              <a:rPr lang="en-US" spc="-5" dirty="0">
                <a:cs typeface="Source Sans Pro Light"/>
              </a:rPr>
              <a:t>ask questions</a:t>
            </a:r>
            <a:r>
              <a:rPr lang="en-US" spc="3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like: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2000" dirty="0">
              <a:cs typeface="Times New Roman"/>
            </a:endParaRPr>
          </a:p>
          <a:p>
            <a:pPr marL="138430" indent="-125730">
              <a:lnSpc>
                <a:spcPct val="100000"/>
              </a:lnSpc>
              <a:spcBef>
                <a:spcPts val="5"/>
              </a:spcBef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Can you name the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eons?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When did the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first eukaryotes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 appear?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In which eon was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oxygen first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produced?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Etc.</a:t>
            </a:r>
            <a:endParaRPr lang="en-US" dirty="0">
              <a:cs typeface="Source Sans Pro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6960B9-876E-4BB2-8114-4EF6DF5922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5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Thanks for using Lifeliqe's lesson plan!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Excite your students in learning science with 1,000+ more 3D models and lesson plans at </a:t>
            </a:r>
            <a:r>
              <a:rPr lang="en-US" sz="28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online.lifeliqe.com</a:t>
            </a:r>
            <a:br>
              <a:rPr lang="en-US" sz="2800" dirty="0">
                <a:solidFill>
                  <a:schemeClr val="bg1"/>
                </a:solidFill>
              </a:rPr>
            </a:br>
            <a:endParaRPr lang="cs-CZ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’s history, Spread of life - by Lifeliqe.pptx" id="{8018FD61-20E8-4D88-AAD1-B76880338021}" vid="{D0CEFEFF-AB95-4C99-A2ED-430BAE31D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Earth’s history Spread of life</Template>
  <TotalTime>0</TotalTime>
  <Words>1717</Words>
  <Application>Microsoft Office PowerPoint</Application>
  <PresentationFormat>Custom</PresentationFormat>
  <Paragraphs>114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</dc:creator>
  <cp:lastModifiedBy>Mohamed</cp:lastModifiedBy>
  <cp:revision>1</cp:revision>
  <dcterms:created xsi:type="dcterms:W3CDTF">2021-03-05T17:53:27Z</dcterms:created>
  <dcterms:modified xsi:type="dcterms:W3CDTF">2021-03-05T17:53:36Z</dcterms:modified>
</cp:coreProperties>
</file>